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Montserrat" panose="00000500000000000000" pitchFamily="2" charset="0"/>
      <p:regular r:id="rId28"/>
      <p:bold r:id="rId29"/>
      <p:italic r:id="rId30"/>
      <p:boldItalic r:id="rId31"/>
    </p:embeddedFont>
    <p:embeddedFont>
      <p:font typeface="Nunito" pitchFamily="2" charset="0"/>
      <p:regular r:id="rId32"/>
      <p:bold r:id="rId33"/>
      <p:italic r:id="rId34"/>
      <p:boldItalic r:id="rId35"/>
    </p:embeddedFont>
    <p:embeddedFont>
      <p:font typeface="Roboto"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346"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742e3e7c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08be3191d0_0_17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08be3191d0_0_1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08be3191d0_0_17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08be3191d0_0_1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08be3191d0_0_2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08be3191d0_0_2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8be3191d0_0_2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08be3191d0_0_2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08be3191d0_0_2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08be3191d0_0_2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08be3191d0_0_2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08be3191d0_0_2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08be3191d0_0_2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08be3191d0_0_2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108be3191d0_0_2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108be3191d0_0_2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08be3191d0_0_2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108be3191d0_0_2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d9c40d9f9_0_2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d9c40d9f9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AutoNum type="arabicPeriod"/>
            </a:pPr>
            <a:r>
              <a:rPr lang="en">
                <a:solidFill>
                  <a:schemeClr val="dk1"/>
                </a:solidFill>
              </a:rPr>
              <a:t>Google Play Store major contributor in market as compare to apple.</a:t>
            </a: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Its including many different apps, like books, magazines, music, movies, and television programs. Most are free (</a:t>
            </a:r>
            <a:r>
              <a:rPr lang="en" sz="1300">
                <a:solidFill>
                  <a:srgbClr val="233A44"/>
                </a:solidFill>
                <a:latin typeface="Calibri"/>
                <a:ea typeface="Calibri"/>
                <a:cs typeface="Calibri"/>
                <a:sym typeface="Calibri"/>
              </a:rPr>
              <a:t>not charge for their apps)</a:t>
            </a:r>
            <a:endParaRPr>
              <a:solidFill>
                <a:schemeClr val="dk1"/>
              </a:solidFill>
            </a:endParaRPr>
          </a:p>
          <a:p>
            <a:pPr marL="457200" lvl="0" indent="-317500" algn="l" rtl="0">
              <a:spcBef>
                <a:spcPts val="0"/>
              </a:spcBef>
              <a:spcAft>
                <a:spcPts val="0"/>
              </a:spcAft>
              <a:buClr>
                <a:schemeClr val="dk1"/>
              </a:buClr>
              <a:buSzPts val="1400"/>
              <a:buAutoNum type="arabicPeriod"/>
            </a:pPr>
            <a:r>
              <a:rPr lang="en">
                <a:solidFill>
                  <a:schemeClr val="dk1"/>
                </a:solidFill>
              </a:rPr>
              <a:t>Google have </a:t>
            </a:r>
            <a:r>
              <a:rPr lang="en" sz="1300">
                <a:solidFill>
                  <a:srgbClr val="233A44"/>
                </a:solidFill>
                <a:latin typeface="Calibri"/>
                <a:ea typeface="Calibri"/>
                <a:cs typeface="Calibri"/>
                <a:sym typeface="Calibri"/>
              </a:rPr>
              <a:t>over 2 billion active monthly users</a:t>
            </a:r>
            <a:endParaRPr sz="1300">
              <a:solidFill>
                <a:srgbClr val="233A44"/>
              </a:solidFill>
              <a:latin typeface="Calibri"/>
              <a:ea typeface="Calibri"/>
              <a:cs typeface="Calibri"/>
              <a:sym typeface="Calibri"/>
            </a:endParaRPr>
          </a:p>
          <a:p>
            <a:pPr marL="457200" lvl="0" indent="-311150" algn="l" rtl="0">
              <a:lnSpc>
                <a:spcPct val="115000"/>
              </a:lnSpc>
              <a:spcBef>
                <a:spcPts val="0"/>
              </a:spcBef>
              <a:spcAft>
                <a:spcPts val="0"/>
              </a:spcAft>
              <a:buClr>
                <a:srgbClr val="233A44"/>
              </a:buClr>
              <a:buSzPts val="1300"/>
              <a:buFont typeface="Calibri"/>
              <a:buAutoNum type="arabicPeriod"/>
            </a:pPr>
            <a:r>
              <a:rPr lang="en" sz="1300">
                <a:solidFill>
                  <a:srgbClr val="233A44"/>
                </a:solidFill>
                <a:latin typeface="Calibri"/>
                <a:ea typeface="Calibri"/>
                <a:cs typeface="Calibri"/>
                <a:sym typeface="Calibri"/>
              </a:rPr>
              <a:t>Knowing the number of installs it can help developers and business managers because they can predict the profit. </a:t>
            </a:r>
            <a:endParaRPr sz="1300">
              <a:solidFill>
                <a:srgbClr val="233A44"/>
              </a:solidFill>
              <a:latin typeface="Calibri"/>
              <a:ea typeface="Calibri"/>
              <a:cs typeface="Calibri"/>
              <a:sym typeface="Calibri"/>
            </a:endParaRPr>
          </a:p>
          <a:p>
            <a:pPr marL="457200" lvl="0" indent="-311150" algn="l" rtl="0">
              <a:spcBef>
                <a:spcPts val="0"/>
              </a:spcBef>
              <a:spcAft>
                <a:spcPts val="0"/>
              </a:spcAft>
              <a:buClr>
                <a:srgbClr val="233A44"/>
              </a:buClr>
              <a:buSzPts val="1300"/>
              <a:buFont typeface="Calibri"/>
              <a:buAutoNum type="arabicPeriod"/>
            </a:pPr>
            <a:endParaRPr sz="1300">
              <a:solidFill>
                <a:srgbClr val="233A44"/>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742e3e7c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742e3e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cb9a3abeb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cb9a3abe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742e3e7cd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742e3e7cd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Clr>
                <a:schemeClr val="dk1"/>
              </a:buClr>
              <a:buSzPts val="358"/>
              <a:buFont typeface="Arial"/>
              <a:buNone/>
            </a:pPr>
            <a:r>
              <a:rPr lang="en" sz="1242" b="1">
                <a:solidFill>
                  <a:srgbClr val="233A44"/>
                </a:solidFill>
                <a:latin typeface="Calibri"/>
                <a:ea typeface="Calibri"/>
                <a:cs typeface="Calibri"/>
                <a:sym typeface="Calibri"/>
              </a:rPr>
              <a:t>Play_store_data.csv &amp; play_store_data.csv</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08be3191d0_0_1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08be3191d0_0_1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eriod"/>
            </a:pPr>
            <a:r>
              <a:rPr lang="en"/>
              <a:t>5 </a:t>
            </a:r>
            <a:r>
              <a:rPr lang="en" sz="1242">
                <a:solidFill>
                  <a:srgbClr val="233A44"/>
                </a:solidFill>
                <a:latin typeface="Calibri"/>
                <a:ea typeface="Calibri"/>
                <a:cs typeface="Calibri"/>
                <a:sym typeface="Calibri"/>
              </a:rPr>
              <a:t>features</a:t>
            </a:r>
            <a:endParaRPr sz="1242">
              <a:solidFill>
                <a:srgbClr val="233A44"/>
              </a:solidFill>
              <a:latin typeface="Calibri"/>
              <a:ea typeface="Calibri"/>
              <a:cs typeface="Calibri"/>
              <a:sym typeface="Calibri"/>
            </a:endParaRPr>
          </a:p>
          <a:p>
            <a:pPr marL="457200" lvl="0" indent="-311150" algn="l" rtl="0">
              <a:lnSpc>
                <a:spcPct val="115000"/>
              </a:lnSpc>
              <a:spcBef>
                <a:spcPts val="0"/>
              </a:spcBef>
              <a:spcAft>
                <a:spcPts val="0"/>
              </a:spcAft>
              <a:buClr>
                <a:srgbClr val="233A44"/>
              </a:buClr>
              <a:buSzPts val="1300"/>
              <a:buFont typeface="Calibri"/>
              <a:buAutoNum type="arabicPeriod"/>
            </a:pPr>
            <a:r>
              <a:rPr lang="en" sz="1300">
                <a:solidFill>
                  <a:srgbClr val="233A44"/>
                </a:solidFill>
                <a:latin typeface="Calibri"/>
                <a:ea typeface="Calibri"/>
                <a:cs typeface="Calibri"/>
                <a:sym typeface="Calibri"/>
              </a:rPr>
              <a:t>file contains a random sample of 100 user reviews for each app</a:t>
            </a:r>
            <a:endParaRPr sz="1300">
              <a:solidFill>
                <a:srgbClr val="233A44"/>
              </a:solidFill>
              <a:latin typeface="Calibri"/>
              <a:ea typeface="Calibri"/>
              <a:cs typeface="Calibri"/>
              <a:sym typeface="Calibri"/>
            </a:endParaRPr>
          </a:p>
          <a:p>
            <a:pPr marL="457200" lvl="0" indent="-311150" algn="l" rtl="0">
              <a:lnSpc>
                <a:spcPct val="115000"/>
              </a:lnSpc>
              <a:spcBef>
                <a:spcPts val="0"/>
              </a:spcBef>
              <a:spcAft>
                <a:spcPts val="0"/>
              </a:spcAft>
              <a:buClr>
                <a:srgbClr val="233A44"/>
              </a:buClr>
              <a:buSzPts val="1300"/>
              <a:buFont typeface="Calibri"/>
              <a:buAutoNum type="arabicPeriod"/>
            </a:pPr>
            <a:r>
              <a:rPr lang="en" sz="1300">
                <a:solidFill>
                  <a:srgbClr val="233A44"/>
                </a:solidFill>
                <a:latin typeface="Calibri"/>
                <a:ea typeface="Calibri"/>
                <a:cs typeface="Calibri"/>
                <a:sym typeface="Calibri"/>
              </a:rPr>
              <a:t>positive and negative reviews in each category which passed through a sentiment analyzer.</a:t>
            </a:r>
            <a:endParaRPr sz="1300">
              <a:solidFill>
                <a:srgbClr val="233A44"/>
              </a:solidFill>
              <a:latin typeface="Calibri"/>
              <a:ea typeface="Calibri"/>
              <a:cs typeface="Calibri"/>
              <a:sym typeface="Calibri"/>
            </a:endParaRPr>
          </a:p>
          <a:p>
            <a:pPr marL="0" lvl="0" indent="0" algn="l" rtl="0">
              <a:lnSpc>
                <a:spcPct val="115000"/>
              </a:lnSpc>
              <a:spcBef>
                <a:spcPts val="1200"/>
              </a:spcBef>
              <a:spcAft>
                <a:spcPts val="1200"/>
              </a:spcAft>
              <a:buNone/>
            </a:pPr>
            <a:endParaRPr sz="1300">
              <a:solidFill>
                <a:srgbClr val="233A44"/>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08be3191d0_0_1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08be3191d0_0_1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u="sng">
                <a:solidFill>
                  <a:schemeClr val="dk1"/>
                </a:solidFill>
                <a:latin typeface="Calibri"/>
                <a:ea typeface="Calibri"/>
                <a:cs typeface="Calibri"/>
                <a:sym typeface="Calibri"/>
              </a:rPr>
              <a:t>Importing required packages and dataset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08be3191d0_0_1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08be3191d0_0_1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alibri"/>
                <a:ea typeface="Calibri"/>
                <a:cs typeface="Calibri"/>
                <a:sym typeface="Calibri"/>
              </a:rPr>
              <a:t>3.1</a:t>
            </a:r>
            <a:r>
              <a:rPr lang="en">
                <a:solidFill>
                  <a:schemeClr val="dk1"/>
                </a:solidFill>
              </a:rPr>
              <a:t>   	</a:t>
            </a:r>
            <a:r>
              <a:rPr lang="en">
                <a:solidFill>
                  <a:schemeClr val="dk1"/>
                </a:solidFill>
                <a:latin typeface="Calibri"/>
                <a:ea typeface="Calibri"/>
                <a:cs typeface="Calibri"/>
                <a:sym typeface="Calibri"/>
              </a:rPr>
              <a:t>Handling the Null values in the dataset:</a:t>
            </a:r>
            <a:r>
              <a:rPr lang="en">
                <a:solidFill>
                  <a:schemeClr val="dk1"/>
                </a:solidFill>
              </a:rPr>
              <a:t> </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alibri"/>
                <a:ea typeface="Calibri"/>
                <a:cs typeface="Calibri"/>
                <a:sym typeface="Calibri"/>
              </a:rPr>
              <a:t>3.2</a:t>
            </a:r>
            <a:r>
              <a:rPr lang="en">
                <a:solidFill>
                  <a:schemeClr val="dk1"/>
                </a:solidFill>
              </a:rPr>
              <a:t>   	</a:t>
            </a:r>
            <a:r>
              <a:rPr lang="en">
                <a:solidFill>
                  <a:schemeClr val="dk1"/>
                </a:solidFill>
                <a:latin typeface="Calibri"/>
                <a:ea typeface="Calibri"/>
                <a:cs typeface="Calibri"/>
                <a:sym typeface="Calibri"/>
              </a:rPr>
              <a:t>Handling Duplicates:</a:t>
            </a:r>
            <a:r>
              <a:rPr lang="en">
                <a:solidFill>
                  <a:schemeClr val="dk1"/>
                </a:solidFill>
              </a:rPr>
              <a:t> 8</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alibri"/>
                <a:ea typeface="Calibri"/>
                <a:cs typeface="Calibri"/>
                <a:sym typeface="Calibri"/>
              </a:rPr>
              <a:t>3.3</a:t>
            </a:r>
            <a:r>
              <a:rPr lang="en">
                <a:solidFill>
                  <a:schemeClr val="dk1"/>
                </a:solidFill>
              </a:rPr>
              <a:t>   	</a:t>
            </a:r>
            <a:r>
              <a:rPr lang="en">
                <a:solidFill>
                  <a:schemeClr val="dk1"/>
                </a:solidFill>
                <a:latin typeface="Calibri"/>
                <a:ea typeface="Calibri"/>
                <a:cs typeface="Calibri"/>
                <a:sym typeface="Calibri"/>
              </a:rPr>
              <a:t>Check for the Outliers:</a:t>
            </a:r>
            <a:r>
              <a:rPr lang="en">
                <a:solidFill>
                  <a:schemeClr val="dk1"/>
                </a:solidFill>
              </a:rPr>
              <a:t> 9</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alibri"/>
                <a:ea typeface="Calibri"/>
                <a:cs typeface="Calibri"/>
                <a:sym typeface="Calibri"/>
              </a:rPr>
              <a:t>3.4</a:t>
            </a:r>
            <a:r>
              <a:rPr lang="en">
                <a:solidFill>
                  <a:schemeClr val="dk1"/>
                </a:solidFill>
              </a:rPr>
              <a:t>   	</a:t>
            </a:r>
            <a:r>
              <a:rPr lang="en">
                <a:solidFill>
                  <a:schemeClr val="dk1"/>
                </a:solidFill>
                <a:latin typeface="Calibri"/>
                <a:ea typeface="Calibri"/>
                <a:cs typeface="Calibri"/>
                <a:sym typeface="Calibri"/>
              </a:rPr>
              <a:t>Check and Convert the Following columns for EDA analysis:</a:t>
            </a:r>
            <a:r>
              <a:rPr lang="en">
                <a:solidFill>
                  <a:schemeClr val="dk1"/>
                </a:solidFill>
              </a:rPr>
              <a:t> 9</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alibri"/>
                <a:ea typeface="Calibri"/>
                <a:cs typeface="Calibri"/>
                <a:sym typeface="Calibri"/>
              </a:rPr>
              <a:t>3.4.1</a:t>
            </a:r>
            <a:r>
              <a:rPr lang="en">
                <a:solidFill>
                  <a:schemeClr val="dk1"/>
                </a:solidFill>
              </a:rPr>
              <a:t>    	</a:t>
            </a:r>
            <a:r>
              <a:rPr lang="en">
                <a:solidFill>
                  <a:schemeClr val="dk1"/>
                </a:solidFill>
                <a:latin typeface="Calibri"/>
                <a:ea typeface="Calibri"/>
                <a:cs typeface="Calibri"/>
                <a:sym typeface="Calibri"/>
              </a:rPr>
              <a:t>Installs</a:t>
            </a:r>
            <a:r>
              <a:rPr lang="en">
                <a:solidFill>
                  <a:schemeClr val="dk1"/>
                </a:solidFill>
              </a:rPr>
              <a:t>. 9</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alibri"/>
                <a:ea typeface="Calibri"/>
                <a:cs typeface="Calibri"/>
                <a:sym typeface="Calibri"/>
              </a:rPr>
              <a:t>3.4.2</a:t>
            </a:r>
            <a:r>
              <a:rPr lang="en">
                <a:solidFill>
                  <a:schemeClr val="dk1"/>
                </a:solidFill>
              </a:rPr>
              <a:t>    	</a:t>
            </a:r>
            <a:r>
              <a:rPr lang="en">
                <a:solidFill>
                  <a:schemeClr val="dk1"/>
                </a:solidFill>
                <a:latin typeface="Calibri"/>
                <a:ea typeface="Calibri"/>
                <a:cs typeface="Calibri"/>
                <a:sym typeface="Calibri"/>
              </a:rPr>
              <a:t>Size</a:t>
            </a:r>
            <a:r>
              <a:rPr lang="en">
                <a:solidFill>
                  <a:schemeClr val="dk1"/>
                </a:solidFill>
              </a:rPr>
              <a:t>. 9</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latin typeface="Calibri"/>
                <a:ea typeface="Calibri"/>
                <a:cs typeface="Calibri"/>
                <a:sym typeface="Calibri"/>
              </a:rPr>
              <a:t>3.4.3</a:t>
            </a:r>
            <a:r>
              <a:rPr lang="en">
                <a:solidFill>
                  <a:schemeClr val="dk1"/>
                </a:solidFill>
              </a:rPr>
              <a:t>    	</a:t>
            </a:r>
            <a:r>
              <a:rPr lang="en">
                <a:solidFill>
                  <a:schemeClr val="dk1"/>
                </a:solidFill>
                <a:latin typeface="Calibri"/>
                <a:ea typeface="Calibri"/>
                <a:cs typeface="Calibri"/>
                <a:sym typeface="Calibri"/>
              </a:rPr>
              <a:t>Price &amp; Reviews</a:t>
            </a:r>
            <a:r>
              <a:rPr lang="en">
                <a:solidFill>
                  <a:schemeClr val="dk1"/>
                </a:solidFill>
              </a:rPr>
              <a:t>. 10</a:t>
            </a:r>
            <a:endParaRPr>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08be3191d0_0_1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08be3191d0_0_1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1200"/>
              </a:spcBef>
              <a:spcAft>
                <a:spcPts val="0"/>
              </a:spcAft>
              <a:buClr>
                <a:schemeClr val="dk1"/>
              </a:buClr>
              <a:buSzPts val="1400"/>
              <a:buAutoNum type="arabicPeriod"/>
            </a:pPr>
            <a:r>
              <a:rPr lang="en">
                <a:solidFill>
                  <a:schemeClr val="dk1"/>
                </a:solidFill>
                <a:latin typeface="Calibri"/>
                <a:ea typeface="Calibri"/>
                <a:cs typeface="Calibri"/>
                <a:sym typeface="Calibri"/>
              </a:rPr>
              <a:t>Handling the Null values in the dataset:</a:t>
            </a:r>
            <a:r>
              <a:rPr lang="en">
                <a:solidFill>
                  <a:schemeClr val="dk1"/>
                </a:solidFill>
              </a:rPr>
              <a:t> </a:t>
            </a:r>
            <a:r>
              <a:rPr lang="en">
                <a:solidFill>
                  <a:schemeClr val="dk1"/>
                </a:solidFill>
                <a:latin typeface="Calibri"/>
                <a:ea typeface="Calibri"/>
                <a:cs typeface="Calibri"/>
                <a:sym typeface="Calibri"/>
              </a:rPr>
              <a:t>Feeding missing data could lead to wrong prediction or classification. Hence it is necessary to identify missing values and treat them and </a:t>
            </a:r>
            <a:r>
              <a:rPr lang="en" b="1">
                <a:solidFill>
                  <a:schemeClr val="dk1"/>
                </a:solidFill>
                <a:latin typeface="Calibri"/>
                <a:ea typeface="Calibri"/>
                <a:cs typeface="Calibri"/>
                <a:sym typeface="Calibri"/>
              </a:rPr>
              <a:t>Dropping them</a:t>
            </a:r>
            <a:endParaRPr b="1">
              <a:solidFill>
                <a:schemeClr val="dk1"/>
              </a:solidFill>
              <a:latin typeface="Calibri"/>
              <a:ea typeface="Calibri"/>
              <a:cs typeface="Calibri"/>
              <a:sym typeface="Calibri"/>
            </a:endParaRPr>
          </a:p>
          <a:p>
            <a:pPr marL="457200" lvl="0" indent="-317500" algn="l" rtl="0">
              <a:lnSpc>
                <a:spcPct val="115000"/>
              </a:lnSpc>
              <a:spcBef>
                <a:spcPts val="0"/>
              </a:spcBef>
              <a:spcAft>
                <a:spcPts val="0"/>
              </a:spcAft>
              <a:buClr>
                <a:schemeClr val="dk1"/>
              </a:buClr>
              <a:buSzPts val="1400"/>
              <a:buFont typeface="Calibri"/>
              <a:buAutoNum type="arabicPeriod"/>
            </a:pPr>
            <a:r>
              <a:rPr lang="en">
                <a:solidFill>
                  <a:schemeClr val="dk1"/>
                </a:solidFill>
                <a:latin typeface="Calibri"/>
                <a:ea typeface="Calibri"/>
                <a:cs typeface="Calibri"/>
                <a:sym typeface="Calibri"/>
              </a:rPr>
              <a:t>Since the ratio of missing values for the rest of the columns is less (&lt;0.05), we proceed to fill these with the mode values instead of dropping these rows.</a:t>
            </a:r>
            <a:endParaRPr>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r>
              <a:rPr lang="en">
                <a:solidFill>
                  <a:schemeClr val="dk1"/>
                </a:solidFill>
                <a:latin typeface="Calibri"/>
                <a:ea typeface="Calibri"/>
                <a:cs typeface="Calibri"/>
                <a:sym typeface="Calibri"/>
              </a:rPr>
              <a:t>3.2</a:t>
            </a:r>
            <a:r>
              <a:rPr lang="en">
                <a:solidFill>
                  <a:schemeClr val="dk1"/>
                </a:solidFill>
              </a:rPr>
              <a:t>   	</a:t>
            </a:r>
            <a:r>
              <a:rPr lang="en">
                <a:solidFill>
                  <a:schemeClr val="dk1"/>
                </a:solidFill>
                <a:latin typeface="Calibri"/>
                <a:ea typeface="Calibri"/>
                <a:cs typeface="Calibri"/>
                <a:sym typeface="Calibri"/>
              </a:rPr>
              <a:t>Handling Duplicates:</a:t>
            </a:r>
            <a:r>
              <a:rPr lang="en">
                <a:solidFill>
                  <a:schemeClr val="dk1"/>
                </a:solidFill>
              </a:rPr>
              <a:t> </a:t>
            </a:r>
            <a:r>
              <a:rPr lang="en">
                <a:solidFill>
                  <a:schemeClr val="dk1"/>
                </a:solidFill>
                <a:latin typeface="Calibri"/>
                <a:ea typeface="Calibri"/>
                <a:cs typeface="Calibri"/>
                <a:sym typeface="Calibri"/>
              </a:rPr>
              <a:t>Perform some checks and find that there are 2644 duplicated entries in ‘Play Store Data’ dataset from the "App" column. Hence, dropped the duplicates from the "App" column.</a:t>
            </a:r>
            <a:endParaRPr>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r>
              <a:rPr lang="en">
                <a:solidFill>
                  <a:schemeClr val="dk1"/>
                </a:solidFill>
                <a:latin typeface="Calibri"/>
                <a:ea typeface="Calibri"/>
                <a:cs typeface="Calibri"/>
                <a:sym typeface="Calibri"/>
              </a:rPr>
              <a:t>3.3</a:t>
            </a:r>
            <a:r>
              <a:rPr lang="en">
                <a:solidFill>
                  <a:schemeClr val="dk1"/>
                </a:solidFill>
              </a:rPr>
              <a:t>   	</a:t>
            </a:r>
            <a:r>
              <a:rPr lang="en">
                <a:solidFill>
                  <a:schemeClr val="dk1"/>
                </a:solidFill>
                <a:latin typeface="Calibri"/>
                <a:ea typeface="Calibri"/>
                <a:cs typeface="Calibri"/>
                <a:sym typeface="Calibri"/>
              </a:rPr>
              <a:t>Check for the Outliers:</a:t>
            </a:r>
            <a:r>
              <a:rPr lang="en">
                <a:solidFill>
                  <a:schemeClr val="dk1"/>
                </a:solidFill>
              </a:rPr>
              <a:t> 	</a:t>
            </a:r>
            <a:r>
              <a:rPr lang="en">
                <a:solidFill>
                  <a:schemeClr val="dk1"/>
                </a:solidFill>
                <a:latin typeface="Calibri"/>
                <a:ea typeface="Calibri"/>
                <a:cs typeface="Calibri"/>
                <a:sym typeface="Calibri"/>
              </a:rPr>
              <a:t>entry of our dataset is having a Rating of 19.0 which is way higher than the maximum rating of 5.0. Hence, we are removing this row to make our analysis easier.</a:t>
            </a:r>
            <a:endParaRPr>
              <a:solidFill>
                <a:schemeClr val="dk1"/>
              </a:solidFill>
              <a:latin typeface="Calibri"/>
              <a:ea typeface="Calibri"/>
              <a:cs typeface="Calibri"/>
              <a:sym typeface="Calibri"/>
            </a:endParaRPr>
          </a:p>
          <a:p>
            <a:pPr marL="0" lvl="0" indent="0" algn="l" rtl="0">
              <a:lnSpc>
                <a:spcPct val="115000"/>
              </a:lnSpc>
              <a:spcBef>
                <a:spcPts val="1200"/>
              </a:spcBef>
              <a:spcAft>
                <a:spcPts val="0"/>
              </a:spcAft>
              <a:buNone/>
            </a:pPr>
            <a:r>
              <a:rPr lang="en">
                <a:solidFill>
                  <a:schemeClr val="dk1"/>
                </a:solidFill>
                <a:latin typeface="Calibri"/>
                <a:ea typeface="Calibri"/>
                <a:cs typeface="Calibri"/>
                <a:sym typeface="Calibri"/>
              </a:rPr>
              <a:t>3.4</a:t>
            </a:r>
            <a:r>
              <a:rPr lang="en">
                <a:solidFill>
                  <a:schemeClr val="dk1"/>
                </a:solidFill>
              </a:rPr>
              <a:t>   	</a:t>
            </a:r>
            <a:r>
              <a:rPr lang="en">
                <a:solidFill>
                  <a:schemeClr val="dk1"/>
                </a:solidFill>
                <a:latin typeface="Calibri"/>
                <a:ea typeface="Calibri"/>
                <a:cs typeface="Calibri"/>
                <a:sym typeface="Calibri"/>
              </a:rPr>
              <a:t>Check and Convert the Following columns for EDA analysis:</a:t>
            </a:r>
            <a:r>
              <a:rPr lang="en">
                <a:solidFill>
                  <a:schemeClr val="dk1"/>
                </a:solidFill>
              </a:rPr>
              <a:t> </a:t>
            </a:r>
            <a:r>
              <a:rPr lang="en">
                <a:solidFill>
                  <a:schemeClr val="dk1"/>
                </a:solidFill>
                <a:latin typeface="Calibri"/>
                <a:ea typeface="Calibri"/>
                <a:cs typeface="Calibri"/>
                <a:sym typeface="Calibri"/>
              </a:rPr>
              <a:t>non-numerical value so I have converted the categorical variables the into numerical for ease of analysis.</a:t>
            </a:r>
            <a:endParaRPr>
              <a:solidFill>
                <a:schemeClr val="dk1"/>
              </a:solidFill>
              <a:latin typeface="Calibri"/>
              <a:ea typeface="Calibri"/>
              <a:cs typeface="Calibri"/>
              <a:sym typeface="Calibri"/>
            </a:endParaRPr>
          </a:p>
          <a:p>
            <a:pPr marL="457200" lvl="0" indent="-317500" algn="l" rtl="0">
              <a:lnSpc>
                <a:spcPct val="115000"/>
              </a:lnSpc>
              <a:spcBef>
                <a:spcPts val="1200"/>
              </a:spcBef>
              <a:spcAft>
                <a:spcPts val="0"/>
              </a:spcAft>
              <a:buClr>
                <a:schemeClr val="dk1"/>
              </a:buClr>
              <a:buSzPts val="1400"/>
              <a:buAutoNum type="arabicPeriod"/>
            </a:pPr>
            <a:r>
              <a:rPr lang="en">
                <a:solidFill>
                  <a:schemeClr val="dk1"/>
                </a:solidFill>
                <a:latin typeface="Calibri"/>
                <a:ea typeface="Calibri"/>
                <a:cs typeface="Calibri"/>
                <a:sym typeface="Calibri"/>
              </a:rPr>
              <a:t>Installs</a:t>
            </a:r>
            <a:r>
              <a:rPr lang="en">
                <a:solidFill>
                  <a:schemeClr val="dk1"/>
                </a:solidFill>
              </a:rPr>
              <a:t>. 9</a:t>
            </a:r>
            <a:endParaRPr>
              <a:solidFill>
                <a:schemeClr val="dk1"/>
              </a:solidFill>
            </a:endParaRPr>
          </a:p>
          <a:p>
            <a:pPr marL="457200" lvl="0" indent="-317500" algn="l" rtl="0">
              <a:lnSpc>
                <a:spcPct val="115000"/>
              </a:lnSpc>
              <a:spcBef>
                <a:spcPts val="0"/>
              </a:spcBef>
              <a:spcAft>
                <a:spcPts val="0"/>
              </a:spcAft>
              <a:buClr>
                <a:schemeClr val="dk1"/>
              </a:buClr>
              <a:buSzPts val="1400"/>
              <a:buAutoNum type="arabicPeriod"/>
            </a:pPr>
            <a:r>
              <a:rPr lang="en">
                <a:solidFill>
                  <a:schemeClr val="dk1"/>
                </a:solidFill>
              </a:rPr>
              <a:t> 	</a:t>
            </a:r>
            <a:r>
              <a:rPr lang="en">
                <a:solidFill>
                  <a:schemeClr val="dk1"/>
                </a:solidFill>
                <a:latin typeface="Calibri"/>
                <a:ea typeface="Calibri"/>
                <a:cs typeface="Calibri"/>
                <a:sym typeface="Calibri"/>
              </a:rPr>
              <a:t>Size</a:t>
            </a:r>
            <a:r>
              <a:rPr lang="en">
                <a:solidFill>
                  <a:schemeClr val="dk1"/>
                </a:solidFill>
              </a:rPr>
              <a:t>. 9</a:t>
            </a:r>
            <a:endParaRPr>
              <a:solidFill>
                <a:schemeClr val="dk1"/>
              </a:solidFill>
            </a:endParaRPr>
          </a:p>
          <a:p>
            <a:pPr marL="457200" lvl="0" indent="-317500" algn="l" rtl="0">
              <a:lnSpc>
                <a:spcPct val="115000"/>
              </a:lnSpc>
              <a:spcBef>
                <a:spcPts val="0"/>
              </a:spcBef>
              <a:spcAft>
                <a:spcPts val="0"/>
              </a:spcAft>
              <a:buClr>
                <a:schemeClr val="dk1"/>
              </a:buClr>
              <a:buSzPts val="1400"/>
              <a:buAutoNum type="arabicPeriod"/>
            </a:pPr>
            <a:r>
              <a:rPr lang="en">
                <a:solidFill>
                  <a:schemeClr val="dk1"/>
                </a:solidFill>
                <a:latin typeface="Calibri"/>
                <a:ea typeface="Calibri"/>
                <a:cs typeface="Calibri"/>
                <a:sym typeface="Calibri"/>
              </a:rPr>
              <a:t>3.4.3</a:t>
            </a:r>
            <a:r>
              <a:rPr lang="en">
                <a:solidFill>
                  <a:schemeClr val="dk1"/>
                </a:solidFill>
              </a:rPr>
              <a:t>    	</a:t>
            </a:r>
            <a:r>
              <a:rPr lang="en">
                <a:solidFill>
                  <a:schemeClr val="dk1"/>
                </a:solidFill>
                <a:latin typeface="Calibri"/>
                <a:ea typeface="Calibri"/>
                <a:cs typeface="Calibri"/>
                <a:sym typeface="Calibri"/>
              </a:rPr>
              <a:t>Price &amp; Reviews</a:t>
            </a:r>
            <a:r>
              <a:rPr lang="en">
                <a:solidFill>
                  <a:schemeClr val="dk1"/>
                </a:solidFill>
              </a:rPr>
              <a:t>. 10</a:t>
            </a:r>
            <a:endParaRPr>
              <a:solidFill>
                <a:schemeClr val="dk1"/>
              </a:solidFill>
              <a:latin typeface="Calibri"/>
              <a:ea typeface="Calibri"/>
              <a:cs typeface="Calibri"/>
              <a:sym typeface="Calibri"/>
            </a:endParaRPr>
          </a:p>
          <a:p>
            <a:pPr marL="0" lvl="0" indent="0" algn="l" rtl="0">
              <a:spcBef>
                <a:spcPts val="120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08be3191d0_0_1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08be3191d0_0_1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8600"/>
              <a:buNone/>
              <a:defRPr sz="8600">
                <a:solidFill>
                  <a:schemeClr val="dk2"/>
                </a:solidFill>
              </a:defRPr>
            </a:lvl1pPr>
            <a:lvl2pPr lvl="1" algn="ctr" rtl="0">
              <a:spcBef>
                <a:spcPts val="0"/>
              </a:spcBef>
              <a:spcAft>
                <a:spcPts val="0"/>
              </a:spcAft>
              <a:buClr>
                <a:schemeClr val="dk2"/>
              </a:buClr>
              <a:buSzPts val="8600"/>
              <a:buNone/>
              <a:defRPr sz="8600">
                <a:solidFill>
                  <a:schemeClr val="dk2"/>
                </a:solidFill>
              </a:defRPr>
            </a:lvl2pPr>
            <a:lvl3pPr lvl="2" algn="ctr" rtl="0">
              <a:spcBef>
                <a:spcPts val="0"/>
              </a:spcBef>
              <a:spcAft>
                <a:spcPts val="0"/>
              </a:spcAft>
              <a:buClr>
                <a:schemeClr val="dk2"/>
              </a:buClr>
              <a:buSzPts val="8600"/>
              <a:buNone/>
              <a:defRPr sz="8600">
                <a:solidFill>
                  <a:schemeClr val="dk2"/>
                </a:solidFill>
              </a:defRPr>
            </a:lvl3pPr>
            <a:lvl4pPr lvl="3" algn="ctr" rtl="0">
              <a:spcBef>
                <a:spcPts val="0"/>
              </a:spcBef>
              <a:spcAft>
                <a:spcPts val="0"/>
              </a:spcAft>
              <a:buClr>
                <a:schemeClr val="dk2"/>
              </a:buClr>
              <a:buSzPts val="8600"/>
              <a:buNone/>
              <a:defRPr sz="8600">
                <a:solidFill>
                  <a:schemeClr val="dk2"/>
                </a:solidFill>
              </a:defRPr>
            </a:lvl4pPr>
            <a:lvl5pPr lvl="4" algn="ctr" rtl="0">
              <a:spcBef>
                <a:spcPts val="0"/>
              </a:spcBef>
              <a:spcAft>
                <a:spcPts val="0"/>
              </a:spcAft>
              <a:buClr>
                <a:schemeClr val="dk2"/>
              </a:buClr>
              <a:buSzPts val="8600"/>
              <a:buNone/>
              <a:defRPr sz="8600">
                <a:solidFill>
                  <a:schemeClr val="dk2"/>
                </a:solidFill>
              </a:defRPr>
            </a:lvl5pPr>
            <a:lvl6pPr lvl="5" algn="ctr" rtl="0">
              <a:spcBef>
                <a:spcPts val="0"/>
              </a:spcBef>
              <a:spcAft>
                <a:spcPts val="0"/>
              </a:spcAft>
              <a:buClr>
                <a:schemeClr val="dk2"/>
              </a:buClr>
              <a:buSzPts val="8600"/>
              <a:buNone/>
              <a:defRPr sz="8600">
                <a:solidFill>
                  <a:schemeClr val="dk2"/>
                </a:solidFill>
              </a:defRPr>
            </a:lvl6pPr>
            <a:lvl7pPr lvl="6" algn="ctr" rtl="0">
              <a:spcBef>
                <a:spcPts val="0"/>
              </a:spcBef>
              <a:spcAft>
                <a:spcPts val="0"/>
              </a:spcAft>
              <a:buClr>
                <a:schemeClr val="dk2"/>
              </a:buClr>
              <a:buSzPts val="8600"/>
              <a:buNone/>
              <a:defRPr sz="8600">
                <a:solidFill>
                  <a:schemeClr val="dk2"/>
                </a:solidFill>
              </a:defRPr>
            </a:lvl7pPr>
            <a:lvl8pPr lvl="7" algn="ctr" rtl="0">
              <a:spcBef>
                <a:spcPts val="0"/>
              </a:spcBef>
              <a:spcAft>
                <a:spcPts val="0"/>
              </a:spcAft>
              <a:buClr>
                <a:schemeClr val="dk2"/>
              </a:buClr>
              <a:buSzPts val="8600"/>
              <a:buNone/>
              <a:defRPr sz="8600">
                <a:solidFill>
                  <a:schemeClr val="dk2"/>
                </a:solidFill>
              </a:defRPr>
            </a:lvl8pPr>
            <a:lvl9pPr lvl="8" algn="ctr" rtl="0">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rtl="0">
              <a:spcBef>
                <a:spcPts val="0"/>
              </a:spcBef>
              <a:spcAft>
                <a:spcPts val="0"/>
              </a:spcAft>
              <a:buSzPts val="1300"/>
              <a:buChar char="●"/>
              <a:defRPr/>
            </a:lvl1pPr>
            <a:lvl2pPr marL="914400" lvl="1" indent="-298450" algn="ctr" rtl="0">
              <a:spcBef>
                <a:spcPts val="0"/>
              </a:spcBef>
              <a:spcAft>
                <a:spcPts val="0"/>
              </a:spcAft>
              <a:buSzPts val="1100"/>
              <a:buChar char="○"/>
              <a:defRPr/>
            </a:lvl2pPr>
            <a:lvl3pPr marL="1371600" lvl="2" indent="-298450" algn="ctr" rtl="0">
              <a:spcBef>
                <a:spcPts val="0"/>
              </a:spcBef>
              <a:spcAft>
                <a:spcPts val="0"/>
              </a:spcAft>
              <a:buSzPts val="1100"/>
              <a:buChar char="■"/>
              <a:defRPr/>
            </a:lvl3pPr>
            <a:lvl4pPr marL="1828800" lvl="3" indent="-298450" algn="ctr" rtl="0">
              <a:spcBef>
                <a:spcPts val="0"/>
              </a:spcBef>
              <a:spcAft>
                <a:spcPts val="0"/>
              </a:spcAft>
              <a:buSzPts val="1100"/>
              <a:buChar char="●"/>
              <a:defRPr/>
            </a:lvl4pPr>
            <a:lvl5pPr marL="2286000" lvl="4" indent="-298450" algn="ctr" rtl="0">
              <a:spcBef>
                <a:spcPts val="0"/>
              </a:spcBef>
              <a:spcAft>
                <a:spcPts val="0"/>
              </a:spcAft>
              <a:buSzPts val="1100"/>
              <a:buChar char="○"/>
              <a:defRPr/>
            </a:lvl5pPr>
            <a:lvl6pPr marL="2743200" lvl="5" indent="-298450" algn="ctr" rtl="0">
              <a:spcBef>
                <a:spcPts val="0"/>
              </a:spcBef>
              <a:spcAft>
                <a:spcPts val="0"/>
              </a:spcAft>
              <a:buSzPts val="1100"/>
              <a:buChar char="■"/>
              <a:defRPr/>
            </a:lvl6pPr>
            <a:lvl7pPr marL="3200400" lvl="6" indent="-298450" algn="ctr" rtl="0">
              <a:spcBef>
                <a:spcPts val="0"/>
              </a:spcBef>
              <a:spcAft>
                <a:spcPts val="0"/>
              </a:spcAft>
              <a:buSzPts val="1100"/>
              <a:buChar char="●"/>
              <a:defRPr/>
            </a:lvl7pPr>
            <a:lvl8pPr marL="3657600" lvl="7" indent="-298450" algn="ctr" rtl="0">
              <a:spcBef>
                <a:spcPts val="0"/>
              </a:spcBef>
              <a:spcAft>
                <a:spcPts val="0"/>
              </a:spcAft>
              <a:buSzPts val="1100"/>
              <a:buChar char="○"/>
              <a:defRPr/>
            </a:lvl8pPr>
            <a:lvl9pPr marL="4114800" lvl="8" indent="-298450" algn="ctr" rtl="0">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3200"/>
              <a:buNone/>
              <a:defRPr sz="3200">
                <a:solidFill>
                  <a:schemeClr val="dk2"/>
                </a:solidFill>
              </a:defRPr>
            </a:lvl1pPr>
            <a:lvl2pPr lvl="1" algn="ctr" rtl="0">
              <a:spcBef>
                <a:spcPts val="0"/>
              </a:spcBef>
              <a:spcAft>
                <a:spcPts val="0"/>
              </a:spcAft>
              <a:buClr>
                <a:schemeClr val="dk2"/>
              </a:buClr>
              <a:buSzPts val="3200"/>
              <a:buNone/>
              <a:defRPr sz="3200">
                <a:solidFill>
                  <a:schemeClr val="dk2"/>
                </a:solidFill>
              </a:defRPr>
            </a:lvl2pPr>
            <a:lvl3pPr lvl="2" algn="ctr" rtl="0">
              <a:spcBef>
                <a:spcPts val="0"/>
              </a:spcBef>
              <a:spcAft>
                <a:spcPts val="0"/>
              </a:spcAft>
              <a:buClr>
                <a:schemeClr val="dk2"/>
              </a:buClr>
              <a:buSzPts val="3200"/>
              <a:buNone/>
              <a:defRPr sz="3200">
                <a:solidFill>
                  <a:schemeClr val="dk2"/>
                </a:solidFill>
              </a:defRPr>
            </a:lvl3pPr>
            <a:lvl4pPr lvl="3" algn="ctr" rtl="0">
              <a:spcBef>
                <a:spcPts val="0"/>
              </a:spcBef>
              <a:spcAft>
                <a:spcPts val="0"/>
              </a:spcAft>
              <a:buClr>
                <a:schemeClr val="dk2"/>
              </a:buClr>
              <a:buSzPts val="3200"/>
              <a:buNone/>
              <a:defRPr sz="3200">
                <a:solidFill>
                  <a:schemeClr val="dk2"/>
                </a:solidFill>
              </a:defRPr>
            </a:lvl4pPr>
            <a:lvl5pPr lvl="4" algn="ctr" rtl="0">
              <a:spcBef>
                <a:spcPts val="0"/>
              </a:spcBef>
              <a:spcAft>
                <a:spcPts val="0"/>
              </a:spcAft>
              <a:buClr>
                <a:schemeClr val="dk2"/>
              </a:buClr>
              <a:buSzPts val="3200"/>
              <a:buNone/>
              <a:defRPr sz="3200">
                <a:solidFill>
                  <a:schemeClr val="dk2"/>
                </a:solidFill>
              </a:defRPr>
            </a:lvl5pPr>
            <a:lvl6pPr lvl="5" algn="ctr" rtl="0">
              <a:spcBef>
                <a:spcPts val="0"/>
              </a:spcBef>
              <a:spcAft>
                <a:spcPts val="0"/>
              </a:spcAft>
              <a:buClr>
                <a:schemeClr val="dk2"/>
              </a:buClr>
              <a:buSzPts val="3200"/>
              <a:buNone/>
              <a:defRPr sz="3200">
                <a:solidFill>
                  <a:schemeClr val="dk2"/>
                </a:solidFill>
              </a:defRPr>
            </a:lvl6pPr>
            <a:lvl7pPr lvl="6" algn="ctr" rtl="0">
              <a:spcBef>
                <a:spcPts val="0"/>
              </a:spcBef>
              <a:spcAft>
                <a:spcPts val="0"/>
              </a:spcAft>
              <a:buClr>
                <a:schemeClr val="dk2"/>
              </a:buClr>
              <a:buSzPts val="3200"/>
              <a:buNone/>
              <a:defRPr sz="3200">
                <a:solidFill>
                  <a:schemeClr val="dk2"/>
                </a:solidFill>
              </a:defRPr>
            </a:lvl7pPr>
            <a:lvl8pPr lvl="7" algn="ctr" rtl="0">
              <a:spcBef>
                <a:spcPts val="0"/>
              </a:spcBef>
              <a:spcAft>
                <a:spcPts val="0"/>
              </a:spcAft>
              <a:buClr>
                <a:schemeClr val="dk2"/>
              </a:buClr>
              <a:buSzPts val="3200"/>
              <a:buNone/>
              <a:defRPr sz="3200">
                <a:solidFill>
                  <a:schemeClr val="dk2"/>
                </a:solidFill>
              </a:defRPr>
            </a:lvl8pPr>
            <a:lvl9pPr lvl="8" algn="ctr" rtl="0">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rtl="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latin typeface="Nunito"/>
                <a:ea typeface="Nunito"/>
                <a:cs typeface="Nunito"/>
                <a:sym typeface="Nunito"/>
              </a:defRPr>
            </a:lvl1pPr>
            <a:lvl2pPr lvl="1" algn="r" rtl="0">
              <a:buNone/>
              <a:defRPr sz="1000">
                <a:solidFill>
                  <a:schemeClr val="dk2"/>
                </a:solidFill>
                <a:latin typeface="Nunito"/>
                <a:ea typeface="Nunito"/>
                <a:cs typeface="Nunito"/>
                <a:sym typeface="Nunito"/>
              </a:defRPr>
            </a:lvl2pPr>
            <a:lvl3pPr lvl="2" algn="r" rtl="0">
              <a:buNone/>
              <a:defRPr sz="1000">
                <a:solidFill>
                  <a:schemeClr val="dk2"/>
                </a:solidFill>
                <a:latin typeface="Nunito"/>
                <a:ea typeface="Nunito"/>
                <a:cs typeface="Nunito"/>
                <a:sym typeface="Nunito"/>
              </a:defRPr>
            </a:lvl3pPr>
            <a:lvl4pPr lvl="3" algn="r" rtl="0">
              <a:buNone/>
              <a:defRPr sz="1000">
                <a:solidFill>
                  <a:schemeClr val="dk2"/>
                </a:solidFill>
                <a:latin typeface="Nunito"/>
                <a:ea typeface="Nunito"/>
                <a:cs typeface="Nunito"/>
                <a:sym typeface="Nunito"/>
              </a:defRPr>
            </a:lvl4pPr>
            <a:lvl5pPr lvl="4" algn="r" rtl="0">
              <a:buNone/>
              <a:defRPr sz="1000">
                <a:solidFill>
                  <a:schemeClr val="dk2"/>
                </a:solidFill>
                <a:latin typeface="Nunito"/>
                <a:ea typeface="Nunito"/>
                <a:cs typeface="Nunito"/>
                <a:sym typeface="Nunito"/>
              </a:defRPr>
            </a:lvl5pPr>
            <a:lvl6pPr lvl="5" algn="r" rtl="0">
              <a:buNone/>
              <a:defRPr sz="1000">
                <a:solidFill>
                  <a:schemeClr val="dk2"/>
                </a:solidFill>
                <a:latin typeface="Nunito"/>
                <a:ea typeface="Nunito"/>
                <a:cs typeface="Nunito"/>
                <a:sym typeface="Nunito"/>
              </a:defRPr>
            </a:lvl6pPr>
            <a:lvl7pPr lvl="6" algn="r" rtl="0">
              <a:buNone/>
              <a:defRPr sz="1000">
                <a:solidFill>
                  <a:schemeClr val="dk2"/>
                </a:solidFill>
                <a:latin typeface="Nunito"/>
                <a:ea typeface="Nunito"/>
                <a:cs typeface="Nunito"/>
                <a:sym typeface="Nunito"/>
              </a:defRPr>
            </a:lvl7pPr>
            <a:lvl8pPr lvl="7" algn="r" rtl="0">
              <a:buNone/>
              <a:defRPr sz="1000">
                <a:solidFill>
                  <a:schemeClr val="dk2"/>
                </a:solidFill>
                <a:latin typeface="Nunito"/>
                <a:ea typeface="Nunito"/>
                <a:cs typeface="Nunito"/>
                <a:sym typeface="Nunito"/>
              </a:defRPr>
            </a:lvl8pPr>
            <a:lvl9pPr lvl="8" algn="r" rtl="0">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1.xml"/><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cxnSp>
        <p:nvCxnSpPr>
          <p:cNvPr id="128" name="Google Shape;128;p13"/>
          <p:cNvCxnSpPr/>
          <p:nvPr/>
        </p:nvCxnSpPr>
        <p:spPr>
          <a:xfrm>
            <a:off x="615150" y="3302825"/>
            <a:ext cx="500400" cy="0"/>
          </a:xfrm>
          <a:prstGeom prst="straightConnector1">
            <a:avLst/>
          </a:prstGeom>
          <a:noFill/>
          <a:ln w="19050" cap="flat" cmpd="sng">
            <a:solidFill>
              <a:schemeClr val="lt1"/>
            </a:solidFill>
            <a:prstDash val="solid"/>
            <a:round/>
            <a:headEnd type="none" w="med" len="med"/>
            <a:tailEnd type="none" w="med" len="med"/>
          </a:ln>
        </p:spPr>
      </p:cxnSp>
      <p:sp>
        <p:nvSpPr>
          <p:cNvPr id="130" name="Google Shape;130;p13"/>
          <p:cNvSpPr txBox="1">
            <a:spLocks noGrp="1"/>
          </p:cNvSpPr>
          <p:nvPr>
            <p:ph type="ctrTitle"/>
          </p:nvPr>
        </p:nvSpPr>
        <p:spPr>
          <a:xfrm>
            <a:off x="510450" y="1250300"/>
            <a:ext cx="8123100" cy="1868400"/>
          </a:xfrm>
          <a:prstGeom prst="rect">
            <a:avLst/>
          </a:prstGeom>
        </p:spPr>
        <p:txBody>
          <a:bodyPr spcFirstLastPara="1" wrap="square" lIns="91425" tIns="91425" rIns="91425" bIns="91425" anchor="t" anchorCtr="0">
            <a:normAutofit fontScale="90000"/>
          </a:bodyPr>
          <a:lstStyle/>
          <a:p>
            <a:pPr marL="0" lvl="0" indent="0" algn="ctr" rtl="0">
              <a:lnSpc>
                <a:spcPct val="115000"/>
              </a:lnSpc>
              <a:spcBef>
                <a:spcPts val="0"/>
              </a:spcBef>
              <a:spcAft>
                <a:spcPts val="0"/>
              </a:spcAft>
              <a:buNone/>
            </a:pPr>
            <a:r>
              <a:rPr lang="en" sz="2977" b="1">
                <a:solidFill>
                  <a:schemeClr val="dk2"/>
                </a:solidFill>
                <a:latin typeface="Montserrat"/>
                <a:ea typeface="Montserrat"/>
                <a:cs typeface="Montserrat"/>
                <a:sym typeface="Montserrat"/>
              </a:rPr>
              <a:t>Capstone Project</a:t>
            </a:r>
            <a:endParaRPr sz="6000">
              <a:solidFill>
                <a:schemeClr val="dk2"/>
              </a:solidFill>
            </a:endParaRPr>
          </a:p>
          <a:p>
            <a:pPr marL="0" lvl="0" indent="0" algn="ctr" rtl="0">
              <a:spcBef>
                <a:spcPts val="0"/>
              </a:spcBef>
              <a:spcAft>
                <a:spcPts val="0"/>
              </a:spcAft>
              <a:buNone/>
            </a:pPr>
            <a:r>
              <a:rPr lang="en" sz="6000">
                <a:solidFill>
                  <a:schemeClr val="dk2"/>
                </a:solidFill>
              </a:rPr>
              <a:t>Google Play Store Apps</a:t>
            </a:r>
            <a:endParaRPr sz="6000">
              <a:solidFill>
                <a:schemeClr val="dk2"/>
              </a:solidFill>
            </a:endParaRPr>
          </a:p>
          <a:p>
            <a:pPr marL="0" lvl="0" indent="0" algn="ctr" rtl="0">
              <a:lnSpc>
                <a:spcPct val="115000"/>
              </a:lnSpc>
              <a:spcBef>
                <a:spcPts val="0"/>
              </a:spcBef>
              <a:spcAft>
                <a:spcPts val="0"/>
              </a:spcAft>
              <a:buNone/>
            </a:pPr>
            <a:r>
              <a:rPr lang="en" sz="3000">
                <a:solidFill>
                  <a:schemeClr val="dk2"/>
                </a:solidFill>
              </a:rPr>
              <a:t>Exploratory Data Analysis</a:t>
            </a:r>
            <a:endParaRPr sz="6000">
              <a:solidFill>
                <a:schemeClr val="dk2"/>
              </a:solidFill>
            </a:endParaRPr>
          </a:p>
        </p:txBody>
      </p:sp>
      <p:sp>
        <p:nvSpPr>
          <p:cNvPr id="131" name="Google Shape;131;p13"/>
          <p:cNvSpPr txBox="1">
            <a:spLocks noGrp="1"/>
          </p:cNvSpPr>
          <p:nvPr>
            <p:ph type="subTitle" idx="1"/>
          </p:nvPr>
        </p:nvSpPr>
        <p:spPr>
          <a:xfrm>
            <a:off x="615150" y="3249883"/>
            <a:ext cx="5361300" cy="522600"/>
          </a:xfrm>
          <a:prstGeom prst="rect">
            <a:avLst/>
          </a:prstGeom>
        </p:spPr>
        <p:txBody>
          <a:bodyPr spcFirstLastPara="1" wrap="square" lIns="91425" tIns="91425" rIns="91425" bIns="91425" anchor="ctr" anchorCtr="0">
            <a:normAutofit/>
          </a:bodyPr>
          <a:lstStyle/>
          <a:p>
            <a:pPr marL="0" lvl="0" indent="0" algn="l" rtl="0">
              <a:lnSpc>
                <a:spcPct val="90000"/>
              </a:lnSpc>
              <a:spcBef>
                <a:spcPts val="0"/>
              </a:spcBef>
              <a:spcAft>
                <a:spcPts val="0"/>
              </a:spcAft>
              <a:buNone/>
            </a:pPr>
            <a:r>
              <a:rPr lang="en" dirty="0">
                <a:solidFill>
                  <a:schemeClr val="dk1"/>
                </a:solidFill>
                <a:highlight>
                  <a:schemeClr val="dk2"/>
                </a:highlight>
              </a:rPr>
              <a:t>By Nameet Dalal</a:t>
            </a:r>
            <a:endParaRPr dirty="0">
              <a:solidFill>
                <a:schemeClr val="dk1"/>
              </a:solidFill>
              <a:highlight>
                <a:schemeClr val="dk2"/>
              </a:highlight>
            </a:endParaRPr>
          </a:p>
        </p:txBody>
      </p:sp>
      <p:sp>
        <p:nvSpPr>
          <p:cNvPr id="132" name="Google Shape;132;p13"/>
          <p:cNvSpPr txBox="1">
            <a:spLocks noGrp="1"/>
          </p:cNvSpPr>
          <p:nvPr>
            <p:ph type="subTitle" idx="1"/>
          </p:nvPr>
        </p:nvSpPr>
        <p:spPr>
          <a:xfrm>
            <a:off x="543125" y="3995223"/>
            <a:ext cx="8123100" cy="503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1800" u="sng" dirty="0">
                <a:solidFill>
                  <a:schemeClr val="dk1"/>
                </a:solidFill>
                <a:highlight>
                  <a:schemeClr val="dk2"/>
                </a:highlight>
              </a:rPr>
              <a:t>t21253@students.iitmandi.ac.in</a:t>
            </a:r>
            <a:endParaRPr sz="1800" dirty="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2"/>
          <p:cNvSpPr txBox="1">
            <a:spLocks noGrp="1"/>
          </p:cNvSpPr>
          <p:nvPr>
            <p:ph type="title"/>
          </p:nvPr>
        </p:nvSpPr>
        <p:spPr>
          <a:xfrm>
            <a:off x="820050" y="374563"/>
            <a:ext cx="7503900" cy="32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700">
                <a:solidFill>
                  <a:schemeClr val="dk2"/>
                </a:solidFill>
              </a:rPr>
              <a:t>BIVARIATE ANALYSIS</a:t>
            </a:r>
            <a:endParaRPr sz="1700">
              <a:solidFill>
                <a:schemeClr val="dk2"/>
              </a:solidFill>
            </a:endParaRPr>
          </a:p>
        </p:txBody>
      </p:sp>
      <p:pic>
        <p:nvPicPr>
          <p:cNvPr id="258" name="Google Shape;258;p22"/>
          <p:cNvPicPr preferRelativeResize="0"/>
          <p:nvPr/>
        </p:nvPicPr>
        <p:blipFill>
          <a:blip r:embed="rId3">
            <a:alphaModFix/>
          </a:blip>
          <a:stretch>
            <a:fillRect/>
          </a:stretch>
        </p:blipFill>
        <p:spPr>
          <a:xfrm>
            <a:off x="8091400" y="243249"/>
            <a:ext cx="848500" cy="556850"/>
          </a:xfrm>
          <a:prstGeom prst="rect">
            <a:avLst/>
          </a:prstGeom>
          <a:noFill/>
          <a:ln>
            <a:noFill/>
          </a:ln>
        </p:spPr>
      </p:pic>
      <p:cxnSp>
        <p:nvCxnSpPr>
          <p:cNvPr id="259" name="Google Shape;259;p22"/>
          <p:cNvCxnSpPr/>
          <p:nvPr/>
        </p:nvCxnSpPr>
        <p:spPr>
          <a:xfrm>
            <a:off x="930700" y="703075"/>
            <a:ext cx="7053900" cy="15300"/>
          </a:xfrm>
          <a:prstGeom prst="straightConnector1">
            <a:avLst/>
          </a:prstGeom>
          <a:noFill/>
          <a:ln w="9525" cap="flat" cmpd="sng">
            <a:solidFill>
              <a:schemeClr val="dk2"/>
            </a:solidFill>
            <a:prstDash val="solid"/>
            <a:round/>
            <a:headEnd type="none" w="med" len="med"/>
            <a:tailEnd type="none" w="med" len="med"/>
          </a:ln>
        </p:spPr>
      </p:cxnSp>
      <p:pic>
        <p:nvPicPr>
          <p:cNvPr id="260" name="Google Shape;260;p22"/>
          <p:cNvPicPr preferRelativeResize="0"/>
          <p:nvPr/>
        </p:nvPicPr>
        <p:blipFill>
          <a:blip r:embed="rId4">
            <a:alphaModFix/>
          </a:blip>
          <a:stretch>
            <a:fillRect/>
          </a:stretch>
        </p:blipFill>
        <p:spPr>
          <a:xfrm>
            <a:off x="930700" y="751125"/>
            <a:ext cx="7282574" cy="41392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3"/>
          <p:cNvSpPr txBox="1">
            <a:spLocks noGrp="1"/>
          </p:cNvSpPr>
          <p:nvPr>
            <p:ph type="title"/>
          </p:nvPr>
        </p:nvSpPr>
        <p:spPr>
          <a:xfrm>
            <a:off x="710275" y="342900"/>
            <a:ext cx="7053900" cy="493200"/>
          </a:xfrm>
          <a:prstGeom prst="rect">
            <a:avLst/>
          </a:prstGeom>
        </p:spPr>
        <p:txBody>
          <a:bodyPr spcFirstLastPara="1" wrap="square" lIns="91425" tIns="91425" rIns="91425" bIns="91425" anchor="ctr" anchorCtr="0">
            <a:noAutofit/>
          </a:bodyPr>
          <a:lstStyle/>
          <a:p>
            <a:pPr marL="457200" lvl="0" indent="-336550" algn="l" rtl="0">
              <a:spcBef>
                <a:spcPts val="0"/>
              </a:spcBef>
              <a:spcAft>
                <a:spcPts val="0"/>
              </a:spcAft>
              <a:buClr>
                <a:schemeClr val="dk2"/>
              </a:buClr>
              <a:buSzPts val="1700"/>
              <a:buAutoNum type="arabicPeriod"/>
            </a:pPr>
            <a:r>
              <a:rPr lang="en" sz="1700">
                <a:solidFill>
                  <a:schemeClr val="dk2"/>
                </a:solidFill>
              </a:rPr>
              <a:t>Does the size of the app affect the ratings and number of installs?</a:t>
            </a:r>
            <a:endParaRPr sz="1160">
              <a:solidFill>
                <a:schemeClr val="dk2"/>
              </a:solidFill>
              <a:latin typeface="Arial"/>
              <a:ea typeface="Arial"/>
              <a:cs typeface="Arial"/>
              <a:sym typeface="Arial"/>
            </a:endParaRPr>
          </a:p>
        </p:txBody>
      </p:sp>
      <p:pic>
        <p:nvPicPr>
          <p:cNvPr id="266" name="Google Shape;266;p23"/>
          <p:cNvPicPr preferRelativeResize="0"/>
          <p:nvPr/>
        </p:nvPicPr>
        <p:blipFill>
          <a:blip r:embed="rId3">
            <a:alphaModFix/>
          </a:blip>
          <a:stretch>
            <a:fillRect/>
          </a:stretch>
        </p:blipFill>
        <p:spPr>
          <a:xfrm>
            <a:off x="8095739" y="342900"/>
            <a:ext cx="664537" cy="493200"/>
          </a:xfrm>
          <a:prstGeom prst="rect">
            <a:avLst/>
          </a:prstGeom>
          <a:noFill/>
          <a:ln>
            <a:noFill/>
          </a:ln>
        </p:spPr>
      </p:pic>
      <p:pic>
        <p:nvPicPr>
          <p:cNvPr id="267" name="Google Shape;267;p23"/>
          <p:cNvPicPr preferRelativeResize="0"/>
          <p:nvPr/>
        </p:nvPicPr>
        <p:blipFill>
          <a:blip r:embed="rId4">
            <a:alphaModFix/>
          </a:blip>
          <a:stretch>
            <a:fillRect/>
          </a:stretch>
        </p:blipFill>
        <p:spPr>
          <a:xfrm>
            <a:off x="921225" y="836125"/>
            <a:ext cx="3185425" cy="2870450"/>
          </a:xfrm>
          <a:prstGeom prst="rect">
            <a:avLst/>
          </a:prstGeom>
          <a:noFill/>
          <a:ln w="9525"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pic>
      <p:pic>
        <p:nvPicPr>
          <p:cNvPr id="268" name="Google Shape;268;p23"/>
          <p:cNvPicPr preferRelativeResize="0"/>
          <p:nvPr/>
        </p:nvPicPr>
        <p:blipFill>
          <a:blip r:embed="rId5">
            <a:alphaModFix/>
          </a:blip>
          <a:stretch>
            <a:fillRect/>
          </a:stretch>
        </p:blipFill>
        <p:spPr>
          <a:xfrm>
            <a:off x="4106650" y="836125"/>
            <a:ext cx="4318900" cy="2930676"/>
          </a:xfrm>
          <a:prstGeom prst="rect">
            <a:avLst/>
          </a:prstGeom>
          <a:noFill/>
          <a:ln>
            <a:noFill/>
          </a:ln>
          <a:effectLst>
            <a:outerShdw blurRad="57150" dist="19050" dir="5400000" algn="bl" rotWithShape="0">
              <a:srgbClr val="000000">
                <a:alpha val="50000"/>
              </a:srgbClr>
            </a:outerShdw>
          </a:effectLst>
        </p:spPr>
      </p:pic>
      <p:sp>
        <p:nvSpPr>
          <p:cNvPr id="269" name="Google Shape;269;p23"/>
          <p:cNvSpPr txBox="1"/>
          <p:nvPr/>
        </p:nvSpPr>
        <p:spPr>
          <a:xfrm>
            <a:off x="783775" y="3853550"/>
            <a:ext cx="7829400" cy="6927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Char char="●"/>
            </a:pPr>
            <a:r>
              <a:rPr lang="en" sz="1100"/>
              <a:t>We find that the majority of top-rated apps (rating over 4) range from 2 MB to 20 MB. We also find that the vast majority of apps are free as compared to paid apps.</a:t>
            </a:r>
            <a:endParaRPr sz="1100"/>
          </a:p>
          <a:p>
            <a:pPr marL="457200" lvl="0" indent="-298450" algn="l" rtl="0">
              <a:spcBef>
                <a:spcPts val="0"/>
              </a:spcBef>
              <a:spcAft>
                <a:spcPts val="0"/>
              </a:spcAft>
              <a:buSzPts val="1100"/>
              <a:buChar char="●"/>
            </a:pPr>
            <a:r>
              <a:rPr lang="en" sz="1100"/>
              <a:t>Most top rated apps are optimally sized between ~2MB to ~40MB - neither too light nor too higher in size.</a:t>
            </a:r>
            <a:endParaRPr>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4"/>
          <p:cNvSpPr txBox="1">
            <a:spLocks noGrp="1"/>
          </p:cNvSpPr>
          <p:nvPr>
            <p:ph type="title"/>
          </p:nvPr>
        </p:nvSpPr>
        <p:spPr>
          <a:xfrm>
            <a:off x="710275" y="342900"/>
            <a:ext cx="7176300" cy="49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rPr>
              <a:t>2. Which category has the higher in size apps and how are they rated?</a:t>
            </a:r>
            <a:endParaRPr sz="1700">
              <a:solidFill>
                <a:schemeClr val="dk2"/>
              </a:solidFill>
            </a:endParaRPr>
          </a:p>
        </p:txBody>
      </p:sp>
      <p:pic>
        <p:nvPicPr>
          <p:cNvPr id="275" name="Google Shape;275;p24"/>
          <p:cNvPicPr preferRelativeResize="0"/>
          <p:nvPr/>
        </p:nvPicPr>
        <p:blipFill>
          <a:blip r:embed="rId3">
            <a:alphaModFix/>
          </a:blip>
          <a:stretch>
            <a:fillRect/>
          </a:stretch>
        </p:blipFill>
        <p:spPr>
          <a:xfrm>
            <a:off x="8095739" y="342900"/>
            <a:ext cx="664537" cy="493200"/>
          </a:xfrm>
          <a:prstGeom prst="rect">
            <a:avLst/>
          </a:prstGeom>
          <a:noFill/>
          <a:ln>
            <a:noFill/>
          </a:ln>
        </p:spPr>
      </p:pic>
      <p:sp>
        <p:nvSpPr>
          <p:cNvPr id="276" name="Google Shape;276;p24"/>
          <p:cNvSpPr txBox="1"/>
          <p:nvPr/>
        </p:nvSpPr>
        <p:spPr>
          <a:xfrm>
            <a:off x="783775" y="3853550"/>
            <a:ext cx="7829400" cy="5232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Char char="●"/>
            </a:pPr>
            <a:r>
              <a:rPr lang="en" sz="1100"/>
              <a:t>Most higher in size apps ( &gt;50MB) belong to the Game and Family category.</a:t>
            </a:r>
            <a:endParaRPr sz="1100"/>
          </a:p>
          <a:p>
            <a:pPr marL="457200" lvl="0" indent="-298450" algn="l" rtl="0">
              <a:spcBef>
                <a:spcPts val="0"/>
              </a:spcBef>
              <a:spcAft>
                <a:spcPts val="0"/>
              </a:spcAft>
              <a:buSzPts val="1100"/>
              <a:buChar char="●"/>
            </a:pPr>
            <a:r>
              <a:rPr lang="en" sz="1100"/>
              <a:t>The higher in size apps are fairly highly rated indicating that they are higher in size for a purpose.</a:t>
            </a:r>
            <a:endParaRPr sz="1100"/>
          </a:p>
        </p:txBody>
      </p:sp>
      <p:pic>
        <p:nvPicPr>
          <p:cNvPr id="277" name="Google Shape;277;p24"/>
          <p:cNvPicPr preferRelativeResize="0"/>
          <p:nvPr/>
        </p:nvPicPr>
        <p:blipFill>
          <a:blip r:embed="rId4">
            <a:alphaModFix/>
          </a:blip>
          <a:stretch>
            <a:fillRect/>
          </a:stretch>
        </p:blipFill>
        <p:spPr>
          <a:xfrm>
            <a:off x="854525" y="988500"/>
            <a:ext cx="2827575" cy="2712650"/>
          </a:xfrm>
          <a:prstGeom prst="rect">
            <a:avLst/>
          </a:prstGeom>
          <a:noFill/>
          <a:ln>
            <a:noFill/>
          </a:ln>
          <a:effectLst>
            <a:outerShdw blurRad="57150" dist="19050" dir="5400000" algn="bl" rotWithShape="0">
              <a:srgbClr val="000000">
                <a:alpha val="50000"/>
              </a:srgbClr>
            </a:outerShdw>
          </a:effectLst>
        </p:spPr>
      </p:pic>
      <p:pic>
        <p:nvPicPr>
          <p:cNvPr id="278" name="Google Shape;278;p24"/>
          <p:cNvPicPr preferRelativeResize="0"/>
          <p:nvPr/>
        </p:nvPicPr>
        <p:blipFill>
          <a:blip r:embed="rId5">
            <a:alphaModFix/>
          </a:blip>
          <a:stretch>
            <a:fillRect/>
          </a:stretch>
        </p:blipFill>
        <p:spPr>
          <a:xfrm>
            <a:off x="3724925" y="967775"/>
            <a:ext cx="4159025" cy="2783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5"/>
          <p:cNvSpPr txBox="1">
            <a:spLocks noGrp="1"/>
          </p:cNvSpPr>
          <p:nvPr>
            <p:ph type="title"/>
          </p:nvPr>
        </p:nvSpPr>
        <p:spPr>
          <a:xfrm>
            <a:off x="710275" y="342900"/>
            <a:ext cx="7176300" cy="49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rPr>
              <a:t>3. Does the sizes of paid apps and free apps vary?</a:t>
            </a:r>
            <a:endParaRPr sz="1700">
              <a:solidFill>
                <a:schemeClr val="dk2"/>
              </a:solidFill>
            </a:endParaRPr>
          </a:p>
        </p:txBody>
      </p:sp>
      <p:pic>
        <p:nvPicPr>
          <p:cNvPr id="284" name="Google Shape;284;p25"/>
          <p:cNvPicPr preferRelativeResize="0"/>
          <p:nvPr/>
        </p:nvPicPr>
        <p:blipFill>
          <a:blip r:embed="rId3">
            <a:alphaModFix/>
          </a:blip>
          <a:stretch>
            <a:fillRect/>
          </a:stretch>
        </p:blipFill>
        <p:spPr>
          <a:xfrm>
            <a:off x="8095739" y="342900"/>
            <a:ext cx="664537" cy="493200"/>
          </a:xfrm>
          <a:prstGeom prst="rect">
            <a:avLst/>
          </a:prstGeom>
          <a:noFill/>
          <a:ln>
            <a:noFill/>
          </a:ln>
        </p:spPr>
      </p:pic>
      <p:sp>
        <p:nvSpPr>
          <p:cNvPr id="285" name="Google Shape;285;p25"/>
          <p:cNvSpPr txBox="1"/>
          <p:nvPr/>
        </p:nvSpPr>
        <p:spPr>
          <a:xfrm>
            <a:off x="783775" y="3853550"/>
            <a:ext cx="7829400" cy="8619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Char char="●"/>
            </a:pPr>
            <a:r>
              <a:rPr lang="en" sz="1100"/>
              <a:t>Majority of the paid apps that are highly rated have small sizes. This means that most paid apps are designed and developed to cater to specific functionalities and hence are not in higher size.</a:t>
            </a:r>
            <a:endParaRPr sz="1100"/>
          </a:p>
          <a:p>
            <a:pPr marL="457200" lvl="0" indent="-298450" algn="l" rtl="0">
              <a:spcBef>
                <a:spcPts val="0"/>
              </a:spcBef>
              <a:spcAft>
                <a:spcPts val="0"/>
              </a:spcAft>
              <a:buSzPts val="1100"/>
              <a:buChar char="●"/>
            </a:pPr>
            <a:r>
              <a:rPr lang="en" sz="1100"/>
              <a:t>Users prefer to pay for apps that are light-weighted. A paid app that is higher in size may not perform well in the market.</a:t>
            </a:r>
            <a:endParaRPr sz="1100"/>
          </a:p>
        </p:txBody>
      </p:sp>
      <p:pic>
        <p:nvPicPr>
          <p:cNvPr id="286" name="Google Shape;286;p25"/>
          <p:cNvPicPr preferRelativeResize="0"/>
          <p:nvPr/>
        </p:nvPicPr>
        <p:blipFill>
          <a:blip r:embed="rId4">
            <a:alphaModFix/>
          </a:blip>
          <a:stretch>
            <a:fillRect/>
          </a:stretch>
        </p:blipFill>
        <p:spPr>
          <a:xfrm>
            <a:off x="536100" y="836100"/>
            <a:ext cx="7922100" cy="294397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6"/>
          <p:cNvSpPr txBox="1">
            <a:spLocks noGrp="1"/>
          </p:cNvSpPr>
          <p:nvPr>
            <p:ph type="title"/>
          </p:nvPr>
        </p:nvSpPr>
        <p:spPr>
          <a:xfrm>
            <a:off x="710275" y="342900"/>
            <a:ext cx="7176300" cy="49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rPr>
              <a:t>4. Does the App prices affect rating and number of installs?</a:t>
            </a:r>
            <a:endParaRPr sz="1700">
              <a:solidFill>
                <a:schemeClr val="dk2"/>
              </a:solidFill>
            </a:endParaRPr>
          </a:p>
        </p:txBody>
      </p:sp>
      <p:pic>
        <p:nvPicPr>
          <p:cNvPr id="292" name="Google Shape;292;p26"/>
          <p:cNvPicPr preferRelativeResize="0"/>
          <p:nvPr/>
        </p:nvPicPr>
        <p:blipFill>
          <a:blip r:embed="rId3">
            <a:alphaModFix/>
          </a:blip>
          <a:stretch>
            <a:fillRect/>
          </a:stretch>
        </p:blipFill>
        <p:spPr>
          <a:xfrm>
            <a:off x="8095739" y="342900"/>
            <a:ext cx="664537" cy="493200"/>
          </a:xfrm>
          <a:prstGeom prst="rect">
            <a:avLst/>
          </a:prstGeom>
          <a:noFill/>
          <a:ln>
            <a:noFill/>
          </a:ln>
        </p:spPr>
      </p:pic>
      <p:sp>
        <p:nvSpPr>
          <p:cNvPr id="293" name="Google Shape;293;p26"/>
          <p:cNvSpPr txBox="1"/>
          <p:nvPr/>
        </p:nvSpPr>
        <p:spPr>
          <a:xfrm>
            <a:off x="783775" y="3853550"/>
            <a:ext cx="7829400" cy="3540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Char char="●"/>
            </a:pPr>
            <a:r>
              <a:rPr lang="en" sz="1100"/>
              <a:t>Most top rated apps are optimally priced between ~1 to 30 . There are only a very few apps priced above 20$.</a:t>
            </a:r>
            <a:endParaRPr sz="1100"/>
          </a:p>
        </p:txBody>
      </p:sp>
      <p:pic>
        <p:nvPicPr>
          <p:cNvPr id="294" name="Google Shape;294;p26"/>
          <p:cNvPicPr preferRelativeResize="0"/>
          <p:nvPr/>
        </p:nvPicPr>
        <p:blipFill>
          <a:blip r:embed="rId4">
            <a:alphaModFix/>
          </a:blip>
          <a:stretch>
            <a:fillRect/>
          </a:stretch>
        </p:blipFill>
        <p:spPr>
          <a:xfrm>
            <a:off x="3614075" y="988500"/>
            <a:ext cx="4573300" cy="2865051"/>
          </a:xfrm>
          <a:prstGeom prst="rect">
            <a:avLst/>
          </a:prstGeom>
          <a:noFill/>
          <a:ln>
            <a:noFill/>
          </a:ln>
          <a:effectLst>
            <a:outerShdw blurRad="57150" dist="19050" dir="5400000" algn="bl" rotWithShape="0">
              <a:srgbClr val="000000">
                <a:alpha val="50000"/>
              </a:srgbClr>
            </a:outerShdw>
          </a:effectLst>
        </p:spPr>
      </p:pic>
      <p:pic>
        <p:nvPicPr>
          <p:cNvPr id="295" name="Google Shape;295;p26"/>
          <p:cNvPicPr preferRelativeResize="0"/>
          <p:nvPr/>
        </p:nvPicPr>
        <p:blipFill>
          <a:blip r:embed="rId5">
            <a:alphaModFix/>
          </a:blip>
          <a:stretch>
            <a:fillRect/>
          </a:stretch>
        </p:blipFill>
        <p:spPr>
          <a:xfrm>
            <a:off x="751075" y="988500"/>
            <a:ext cx="2712650" cy="286505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7"/>
          <p:cNvSpPr txBox="1">
            <a:spLocks noGrp="1"/>
          </p:cNvSpPr>
          <p:nvPr>
            <p:ph type="title"/>
          </p:nvPr>
        </p:nvSpPr>
        <p:spPr>
          <a:xfrm>
            <a:off x="710275" y="342900"/>
            <a:ext cx="7176300" cy="49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rPr>
              <a:t>5. How is the Price trend across category?</a:t>
            </a:r>
            <a:endParaRPr sz="1700">
              <a:solidFill>
                <a:schemeClr val="dk2"/>
              </a:solidFill>
            </a:endParaRPr>
          </a:p>
        </p:txBody>
      </p:sp>
      <p:pic>
        <p:nvPicPr>
          <p:cNvPr id="301" name="Google Shape;301;p27"/>
          <p:cNvPicPr preferRelativeResize="0"/>
          <p:nvPr/>
        </p:nvPicPr>
        <p:blipFill>
          <a:blip r:embed="rId3">
            <a:alphaModFix/>
          </a:blip>
          <a:stretch>
            <a:fillRect/>
          </a:stretch>
        </p:blipFill>
        <p:spPr>
          <a:xfrm>
            <a:off x="8095739" y="342900"/>
            <a:ext cx="664537" cy="493200"/>
          </a:xfrm>
          <a:prstGeom prst="rect">
            <a:avLst/>
          </a:prstGeom>
          <a:noFill/>
          <a:ln>
            <a:noFill/>
          </a:ln>
        </p:spPr>
      </p:pic>
      <p:sp>
        <p:nvSpPr>
          <p:cNvPr id="302" name="Google Shape;302;p27"/>
          <p:cNvSpPr txBox="1"/>
          <p:nvPr/>
        </p:nvSpPr>
        <p:spPr>
          <a:xfrm>
            <a:off x="783775" y="3853550"/>
            <a:ext cx="7829400" cy="8619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Char char="●"/>
            </a:pPr>
            <a:r>
              <a:rPr lang="en" sz="1100"/>
              <a:t>The cheaper apps are also more popular which is supported by the fact that 90% of paid apps are less than $10 and 80% of apps are less than $5. </a:t>
            </a:r>
            <a:endParaRPr sz="1100"/>
          </a:p>
          <a:p>
            <a:pPr marL="457200" lvl="0" indent="-298450" algn="l" rtl="0">
              <a:spcBef>
                <a:spcPts val="0"/>
              </a:spcBef>
              <a:spcAft>
                <a:spcPts val="0"/>
              </a:spcAft>
              <a:buSzPts val="1100"/>
              <a:buChar char="●"/>
            </a:pPr>
            <a:r>
              <a:rPr lang="en" sz="1100"/>
              <a:t>Categorically, the most expensive apps are Family, Finance and Lifestyle apps which would suggest that people are willing to pay more for these apps, possibly due to a belief in a reliability or highly specialized applications. </a:t>
            </a:r>
            <a:endParaRPr sz="1100"/>
          </a:p>
        </p:txBody>
      </p:sp>
      <p:pic>
        <p:nvPicPr>
          <p:cNvPr id="303" name="Google Shape;303;p27"/>
          <p:cNvPicPr preferRelativeResize="0"/>
          <p:nvPr/>
        </p:nvPicPr>
        <p:blipFill>
          <a:blip r:embed="rId4">
            <a:alphaModFix/>
          </a:blip>
          <a:stretch>
            <a:fillRect/>
          </a:stretch>
        </p:blipFill>
        <p:spPr>
          <a:xfrm>
            <a:off x="1298125" y="906875"/>
            <a:ext cx="3853550" cy="2946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28"/>
          <p:cNvSpPr txBox="1">
            <a:spLocks noGrp="1"/>
          </p:cNvSpPr>
          <p:nvPr>
            <p:ph type="title"/>
          </p:nvPr>
        </p:nvSpPr>
        <p:spPr>
          <a:xfrm>
            <a:off x="710275" y="342900"/>
            <a:ext cx="7176300" cy="49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rPr>
              <a:t>6. How is the Rating Distribution?</a:t>
            </a:r>
            <a:endParaRPr sz="1700">
              <a:solidFill>
                <a:schemeClr val="dk2"/>
              </a:solidFill>
            </a:endParaRPr>
          </a:p>
        </p:txBody>
      </p:sp>
      <p:pic>
        <p:nvPicPr>
          <p:cNvPr id="309" name="Google Shape;309;p28"/>
          <p:cNvPicPr preferRelativeResize="0"/>
          <p:nvPr/>
        </p:nvPicPr>
        <p:blipFill>
          <a:blip r:embed="rId3">
            <a:alphaModFix/>
          </a:blip>
          <a:stretch>
            <a:fillRect/>
          </a:stretch>
        </p:blipFill>
        <p:spPr>
          <a:xfrm>
            <a:off x="8095739" y="342900"/>
            <a:ext cx="664537" cy="493200"/>
          </a:xfrm>
          <a:prstGeom prst="rect">
            <a:avLst/>
          </a:prstGeom>
          <a:noFill/>
          <a:ln>
            <a:noFill/>
          </a:ln>
        </p:spPr>
      </p:pic>
      <p:sp>
        <p:nvSpPr>
          <p:cNvPr id="310" name="Google Shape;310;p28"/>
          <p:cNvSpPr txBox="1"/>
          <p:nvPr/>
        </p:nvSpPr>
        <p:spPr>
          <a:xfrm>
            <a:off x="783775" y="3853550"/>
            <a:ext cx="7829400" cy="10314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Char char="●"/>
            </a:pPr>
            <a:r>
              <a:rPr lang="en" sz="1100"/>
              <a:t>The rating distribution revealed that most apps perform reasonably well with an average rating of 4.17. </a:t>
            </a:r>
            <a:endParaRPr sz="1100"/>
          </a:p>
          <a:p>
            <a:pPr marL="457200" lvl="0" indent="-298450" algn="l" rtl="0">
              <a:spcBef>
                <a:spcPts val="0"/>
              </a:spcBef>
              <a:spcAft>
                <a:spcPts val="0"/>
              </a:spcAft>
              <a:buSzPts val="1100"/>
              <a:buChar char="●"/>
            </a:pPr>
            <a:r>
              <a:rPr lang="en" sz="1100"/>
              <a:t>We broke down the average rating by category to check if any category performs exceedingly good or bad. </a:t>
            </a:r>
            <a:endParaRPr sz="1100"/>
          </a:p>
          <a:p>
            <a:pPr marL="457200" lvl="0" indent="-298450" algn="l" rtl="0">
              <a:spcBef>
                <a:spcPts val="0"/>
              </a:spcBef>
              <a:spcAft>
                <a:spcPts val="0"/>
              </a:spcAft>
              <a:buSzPts val="1100"/>
              <a:buChar char="●"/>
            </a:pPr>
            <a:r>
              <a:rPr lang="en" sz="1100"/>
              <a:t>The Health and Fitness is the best apps and other apps with 50% apps having a rating greater than 4.5. Interestingly, half of the Dating apps have a rating lower than the average.</a:t>
            </a:r>
            <a:endParaRPr sz="1100"/>
          </a:p>
          <a:p>
            <a:pPr marL="457200" lvl="0" indent="0" algn="l" rtl="0">
              <a:spcBef>
                <a:spcPts val="0"/>
              </a:spcBef>
              <a:spcAft>
                <a:spcPts val="0"/>
              </a:spcAft>
              <a:buNone/>
            </a:pPr>
            <a:endParaRPr sz="1100"/>
          </a:p>
        </p:txBody>
      </p:sp>
      <p:pic>
        <p:nvPicPr>
          <p:cNvPr id="311" name="Google Shape;311;p28"/>
          <p:cNvPicPr preferRelativeResize="0"/>
          <p:nvPr/>
        </p:nvPicPr>
        <p:blipFill>
          <a:blip r:embed="rId4">
            <a:alphaModFix/>
          </a:blip>
          <a:stretch>
            <a:fillRect/>
          </a:stretch>
        </p:blipFill>
        <p:spPr>
          <a:xfrm>
            <a:off x="783775" y="836100"/>
            <a:ext cx="3688250" cy="2903150"/>
          </a:xfrm>
          <a:prstGeom prst="rect">
            <a:avLst/>
          </a:prstGeom>
          <a:noFill/>
          <a:ln>
            <a:noFill/>
          </a:ln>
        </p:spPr>
      </p:pic>
      <p:pic>
        <p:nvPicPr>
          <p:cNvPr id="312" name="Google Shape;312;p28"/>
          <p:cNvPicPr preferRelativeResize="0"/>
          <p:nvPr/>
        </p:nvPicPr>
        <p:blipFill>
          <a:blip r:embed="rId5">
            <a:alphaModFix/>
          </a:blip>
          <a:stretch>
            <a:fillRect/>
          </a:stretch>
        </p:blipFill>
        <p:spPr>
          <a:xfrm>
            <a:off x="4572000" y="836100"/>
            <a:ext cx="3624950" cy="286232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9"/>
          <p:cNvSpPr txBox="1">
            <a:spLocks noGrp="1"/>
          </p:cNvSpPr>
          <p:nvPr>
            <p:ph type="title"/>
          </p:nvPr>
        </p:nvSpPr>
        <p:spPr>
          <a:xfrm>
            <a:off x="710275" y="342900"/>
            <a:ext cx="7176300" cy="49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rPr>
              <a:t>7. Basic Sentiment Analysis from User Reviews dataset</a:t>
            </a:r>
            <a:endParaRPr sz="1700">
              <a:solidFill>
                <a:schemeClr val="dk2"/>
              </a:solidFill>
            </a:endParaRPr>
          </a:p>
        </p:txBody>
      </p:sp>
      <p:pic>
        <p:nvPicPr>
          <p:cNvPr id="318" name="Google Shape;318;p29"/>
          <p:cNvPicPr preferRelativeResize="0"/>
          <p:nvPr/>
        </p:nvPicPr>
        <p:blipFill>
          <a:blip r:embed="rId3">
            <a:alphaModFix/>
          </a:blip>
          <a:stretch>
            <a:fillRect/>
          </a:stretch>
        </p:blipFill>
        <p:spPr>
          <a:xfrm>
            <a:off x="8095739" y="342900"/>
            <a:ext cx="664537" cy="493200"/>
          </a:xfrm>
          <a:prstGeom prst="rect">
            <a:avLst/>
          </a:prstGeom>
          <a:noFill/>
          <a:ln>
            <a:noFill/>
          </a:ln>
        </p:spPr>
      </p:pic>
      <p:sp>
        <p:nvSpPr>
          <p:cNvPr id="319" name="Google Shape;319;p29"/>
          <p:cNvSpPr txBox="1"/>
          <p:nvPr/>
        </p:nvSpPr>
        <p:spPr>
          <a:xfrm>
            <a:off x="783775" y="3853550"/>
            <a:ext cx="7829400" cy="6927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Char char="●"/>
            </a:pPr>
            <a:r>
              <a:rPr lang="en" sz="1100"/>
              <a:t>We plotted the fraction of positive, negative and neutral reviews for each category and observed that the Health and Fitness apps perform the best with more than 85% positive reviews.</a:t>
            </a:r>
            <a:endParaRPr sz="1100"/>
          </a:p>
          <a:p>
            <a:pPr marL="457200" lvl="0" indent="-298450" algn="l" rtl="0">
              <a:spcBef>
                <a:spcPts val="0"/>
              </a:spcBef>
              <a:spcAft>
                <a:spcPts val="0"/>
              </a:spcAft>
              <a:buSzPts val="1100"/>
              <a:buChar char="●"/>
            </a:pPr>
            <a:r>
              <a:rPr lang="en" sz="1100"/>
              <a:t>On the other hand, Game and Social apps have a higher fraction of negative reviews.</a:t>
            </a:r>
            <a:endParaRPr sz="1100"/>
          </a:p>
        </p:txBody>
      </p:sp>
      <p:pic>
        <p:nvPicPr>
          <p:cNvPr id="320" name="Google Shape;320;p29"/>
          <p:cNvPicPr preferRelativeResize="0"/>
          <p:nvPr/>
        </p:nvPicPr>
        <p:blipFill>
          <a:blip r:embed="rId4">
            <a:alphaModFix/>
          </a:blip>
          <a:stretch>
            <a:fillRect/>
          </a:stretch>
        </p:blipFill>
        <p:spPr>
          <a:xfrm>
            <a:off x="470800" y="836100"/>
            <a:ext cx="7741150" cy="3017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0"/>
          <p:cNvSpPr txBox="1">
            <a:spLocks noGrp="1"/>
          </p:cNvSpPr>
          <p:nvPr>
            <p:ph type="title"/>
          </p:nvPr>
        </p:nvSpPr>
        <p:spPr>
          <a:xfrm>
            <a:off x="710275" y="342900"/>
            <a:ext cx="7176300" cy="49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rPr>
              <a:t>7. Sentiment Polarity By Type (Free/Paid)</a:t>
            </a:r>
            <a:endParaRPr sz="1700">
              <a:solidFill>
                <a:schemeClr val="dk2"/>
              </a:solidFill>
            </a:endParaRPr>
          </a:p>
        </p:txBody>
      </p:sp>
      <p:pic>
        <p:nvPicPr>
          <p:cNvPr id="326" name="Google Shape;326;p30"/>
          <p:cNvPicPr preferRelativeResize="0"/>
          <p:nvPr/>
        </p:nvPicPr>
        <p:blipFill>
          <a:blip r:embed="rId3">
            <a:alphaModFix/>
          </a:blip>
          <a:stretch>
            <a:fillRect/>
          </a:stretch>
        </p:blipFill>
        <p:spPr>
          <a:xfrm>
            <a:off x="8095739" y="342900"/>
            <a:ext cx="664537" cy="493200"/>
          </a:xfrm>
          <a:prstGeom prst="rect">
            <a:avLst/>
          </a:prstGeom>
          <a:noFill/>
          <a:ln>
            <a:noFill/>
          </a:ln>
        </p:spPr>
      </p:pic>
      <p:sp>
        <p:nvSpPr>
          <p:cNvPr id="327" name="Google Shape;327;p30"/>
          <p:cNvSpPr txBox="1"/>
          <p:nvPr/>
        </p:nvSpPr>
        <p:spPr>
          <a:xfrm>
            <a:off x="783775" y="3853550"/>
            <a:ext cx="7829400" cy="5232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Char char="●"/>
            </a:pPr>
            <a:r>
              <a:rPr lang="en" sz="1100"/>
              <a:t>We compared the reviews between free and paid apps and found that people are harsher towards free apps whereas users are more tolerant when they are paying for it.</a:t>
            </a:r>
            <a:endParaRPr sz="1100"/>
          </a:p>
        </p:txBody>
      </p:sp>
      <p:pic>
        <p:nvPicPr>
          <p:cNvPr id="328" name="Google Shape;328;p30"/>
          <p:cNvPicPr preferRelativeResize="0"/>
          <p:nvPr/>
        </p:nvPicPr>
        <p:blipFill>
          <a:blip r:embed="rId4">
            <a:alphaModFix/>
          </a:blip>
          <a:stretch>
            <a:fillRect/>
          </a:stretch>
        </p:blipFill>
        <p:spPr>
          <a:xfrm>
            <a:off x="1817925" y="931350"/>
            <a:ext cx="3821892" cy="27126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1"/>
          <p:cNvSpPr txBox="1">
            <a:spLocks noGrp="1"/>
          </p:cNvSpPr>
          <p:nvPr>
            <p:ph type="title" idx="4294967295"/>
          </p:nvPr>
        </p:nvSpPr>
        <p:spPr>
          <a:xfrm>
            <a:off x="311700" y="445025"/>
            <a:ext cx="4084500" cy="1005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1800"/>
              <a:t>Aha! </a:t>
            </a:r>
            <a:br>
              <a:rPr lang="en" sz="2400"/>
            </a:br>
            <a:r>
              <a:rPr lang="en" sz="3600"/>
              <a:t>My discoveries</a:t>
            </a:r>
            <a:endParaRPr sz="3600"/>
          </a:p>
        </p:txBody>
      </p:sp>
      <p:sp>
        <p:nvSpPr>
          <p:cNvPr id="334" name="Google Shape;334;p31"/>
          <p:cNvSpPr txBox="1">
            <a:spLocks noGrp="1"/>
          </p:cNvSpPr>
          <p:nvPr>
            <p:ph type="body" idx="4294967295"/>
          </p:nvPr>
        </p:nvSpPr>
        <p:spPr>
          <a:xfrm>
            <a:off x="311700" y="1450325"/>
            <a:ext cx="4084500" cy="33366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t>What did you learn after explore and analyze?</a:t>
            </a:r>
            <a:endParaRPr/>
          </a:p>
          <a:p>
            <a:pPr marL="457200" lvl="0" indent="-311150" algn="l" rtl="0">
              <a:spcBef>
                <a:spcPts val="1600"/>
              </a:spcBef>
              <a:spcAft>
                <a:spcPts val="0"/>
              </a:spcAft>
              <a:buSzPts val="1300"/>
              <a:buAutoNum type="arabicPeriod"/>
            </a:pPr>
            <a:r>
              <a:rPr lang="en" b="1"/>
              <a:t>Size: </a:t>
            </a:r>
            <a:r>
              <a:rPr lang="en"/>
              <a:t>Highly rated apps  were optimally sized  between 2MB to 40  MB. Paid apps with  specific functionality  were lighter</a:t>
            </a:r>
            <a:endParaRPr/>
          </a:p>
          <a:p>
            <a:pPr marL="457200" lvl="0" indent="-311150" algn="l" rtl="0">
              <a:spcBef>
                <a:spcPts val="1600"/>
              </a:spcBef>
              <a:spcAft>
                <a:spcPts val="0"/>
              </a:spcAft>
              <a:buSzPts val="1300"/>
              <a:buAutoNum type="arabicPeriod"/>
            </a:pPr>
            <a:r>
              <a:rPr lang="en" b="1"/>
              <a:t>Price: </a:t>
            </a:r>
            <a:r>
              <a:rPr lang="en"/>
              <a:t>Free apps  outperform paid  apps If an app is paid,  the likelihood of it  being popular is  higher if it’s priced  under $10</a:t>
            </a:r>
            <a:endParaRPr/>
          </a:p>
          <a:p>
            <a:pPr marL="457200" lvl="0" indent="-311150" algn="l" rtl="0">
              <a:spcBef>
                <a:spcPts val="1600"/>
              </a:spcBef>
              <a:spcAft>
                <a:spcPts val="0"/>
              </a:spcAft>
              <a:buSzPts val="1300"/>
              <a:buAutoNum type="arabicPeriod"/>
            </a:pPr>
            <a:r>
              <a:rPr lang="en" b="1"/>
              <a:t>Rating</a:t>
            </a:r>
            <a:r>
              <a:rPr lang="en"/>
              <a:t>: Positive relation  between installs  and rating. However, highly  installed apps are  not always highly  rated</a:t>
            </a:r>
            <a:endParaRPr/>
          </a:p>
          <a:p>
            <a:pPr marL="457200" lvl="0" indent="-311150" algn="l" rtl="0">
              <a:spcBef>
                <a:spcPts val="1600"/>
              </a:spcBef>
              <a:spcAft>
                <a:spcPts val="1600"/>
              </a:spcAft>
              <a:buSzPts val="1300"/>
              <a:buAutoNum type="arabicPeriod"/>
            </a:pPr>
            <a:r>
              <a:rPr lang="en" b="1"/>
              <a:t>Reviews</a:t>
            </a:r>
            <a:r>
              <a:rPr lang="en"/>
              <a:t>: People tend to review harsher for paid apps</a:t>
            </a:r>
            <a:endParaRPr/>
          </a:p>
        </p:txBody>
      </p:sp>
      <p:pic>
        <p:nvPicPr>
          <p:cNvPr id="335" name="Google Shape;335;p31" descr="Screen Shot 2015-10-15 at 9.01.57 PM.png"/>
          <p:cNvPicPr preferRelativeResize="0"/>
          <p:nvPr/>
        </p:nvPicPr>
        <p:blipFill rotWithShape="1">
          <a:blip r:embed="rId3">
            <a:alphaModFix/>
          </a:blip>
          <a:srcRect l="30379" r="30379"/>
          <a:stretch/>
        </p:blipFill>
        <p:spPr>
          <a:xfrm>
            <a:off x="4705150" y="361926"/>
            <a:ext cx="2035799" cy="1955425"/>
          </a:xfrm>
          <a:prstGeom prst="rect">
            <a:avLst/>
          </a:prstGeom>
          <a:noFill/>
          <a:ln>
            <a:noFill/>
          </a:ln>
        </p:spPr>
      </p:pic>
      <p:pic>
        <p:nvPicPr>
          <p:cNvPr id="336" name="Google Shape;336;p31" descr="Screen Shot 2015-10-16 at 4.59.24 PM.png"/>
          <p:cNvPicPr preferRelativeResize="0"/>
          <p:nvPr/>
        </p:nvPicPr>
        <p:blipFill rotWithShape="1">
          <a:blip r:embed="rId4">
            <a:alphaModFix/>
          </a:blip>
          <a:srcRect l="9911" t="13981" r="24877" b="606"/>
          <a:stretch/>
        </p:blipFill>
        <p:spPr>
          <a:xfrm>
            <a:off x="6796425" y="361926"/>
            <a:ext cx="2035800" cy="1955425"/>
          </a:xfrm>
          <a:prstGeom prst="rect">
            <a:avLst/>
          </a:prstGeom>
          <a:noFill/>
          <a:ln>
            <a:noFill/>
          </a:ln>
        </p:spPr>
      </p:pic>
      <p:pic>
        <p:nvPicPr>
          <p:cNvPr id="337" name="Google Shape;337;p31" descr="Screen Shot 2015-10-15 at 9.01.12 PM.png"/>
          <p:cNvPicPr preferRelativeResize="0"/>
          <p:nvPr/>
        </p:nvPicPr>
        <p:blipFill rotWithShape="1">
          <a:blip r:embed="rId5">
            <a:alphaModFix/>
          </a:blip>
          <a:srcRect l="2180" r="2171"/>
          <a:stretch/>
        </p:blipFill>
        <p:spPr>
          <a:xfrm>
            <a:off x="4705200" y="2366436"/>
            <a:ext cx="4127100" cy="242035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4"/>
          <p:cNvSpPr txBox="1">
            <a:spLocks noGrp="1"/>
          </p:cNvSpPr>
          <p:nvPr>
            <p:ph type="title"/>
          </p:nvPr>
        </p:nvSpPr>
        <p:spPr>
          <a:xfrm>
            <a:off x="189250" y="2204350"/>
            <a:ext cx="8520600" cy="734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Why did I choose the google play store for analysis?</a:t>
            </a:r>
            <a:endParaRPr/>
          </a:p>
        </p:txBody>
      </p:sp>
      <p:sp>
        <p:nvSpPr>
          <p:cNvPr id="139" name="Google Shape;139;p14"/>
          <p:cNvSpPr txBox="1">
            <a:spLocks noGrp="1"/>
          </p:cNvSpPr>
          <p:nvPr>
            <p:ph type="body" idx="1"/>
          </p:nvPr>
        </p:nvSpPr>
        <p:spPr>
          <a:xfrm>
            <a:off x="311700" y="2988025"/>
            <a:ext cx="8520600" cy="16329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Google Play partners with developers to provide access to over 2 billion active monthly users. Distribution is free for developers who do not charge for their apps and games.</a:t>
            </a:r>
            <a:endParaRPr/>
          </a:p>
          <a:p>
            <a:pPr marL="0" lvl="0" indent="0" algn="l" rtl="0">
              <a:spcBef>
                <a:spcPts val="1200"/>
              </a:spcBef>
              <a:spcAft>
                <a:spcPts val="1200"/>
              </a:spcAft>
              <a:buNone/>
            </a:pPr>
            <a:r>
              <a:rPr lang="en"/>
              <a:t>Companies may run beta focus groups, or app developers may receive feedback from testers and get certain amounts of reviews. We use this and some knowledge about the app to predict its success. Knowing the number of installs can help developers and business managers because they can predict the profit. This project's result may show the importance of reviews to apps in the market as it could be one of the determining factors for the number of installs.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2"/>
          <p:cNvSpPr txBox="1">
            <a:spLocks noGrp="1"/>
          </p:cNvSpPr>
          <p:nvPr>
            <p:ph type="title"/>
          </p:nvPr>
        </p:nvSpPr>
        <p:spPr>
          <a:xfrm>
            <a:off x="819150" y="5027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600"/>
              <a:t>Conclusion</a:t>
            </a:r>
            <a:endParaRPr sz="3600"/>
          </a:p>
        </p:txBody>
      </p:sp>
      <p:sp>
        <p:nvSpPr>
          <p:cNvPr id="343" name="Google Shape;343;p32"/>
          <p:cNvSpPr txBox="1">
            <a:spLocks noGrp="1"/>
          </p:cNvSpPr>
          <p:nvPr>
            <p:ph type="body" idx="1"/>
          </p:nvPr>
        </p:nvSpPr>
        <p:spPr>
          <a:xfrm>
            <a:off x="311700" y="1183825"/>
            <a:ext cx="8520600" cy="3385200"/>
          </a:xfrm>
          <a:prstGeom prst="rect">
            <a:avLst/>
          </a:prstGeom>
        </p:spPr>
        <p:txBody>
          <a:bodyPr spcFirstLastPara="1" wrap="square" lIns="91425" tIns="91425" rIns="91425" bIns="91425" anchor="t" anchorCtr="0">
            <a:normAutofit fontScale="62500" lnSpcReduction="20000"/>
          </a:bodyPr>
          <a:lstStyle/>
          <a:p>
            <a:pPr marL="457200" lvl="0" indent="-323850" algn="l" rtl="0">
              <a:spcBef>
                <a:spcPts val="0"/>
              </a:spcBef>
              <a:spcAft>
                <a:spcPts val="0"/>
              </a:spcAft>
              <a:buSzPct val="100000"/>
              <a:buChar char="●"/>
            </a:pPr>
            <a:r>
              <a:rPr lang="en" sz="2400"/>
              <a:t>Average rating of (active) apps on Google Play Store is 4.17.</a:t>
            </a:r>
            <a:endParaRPr sz="2400"/>
          </a:p>
          <a:p>
            <a:pPr marL="457200" lvl="0" indent="-323850" algn="l" rtl="0">
              <a:spcBef>
                <a:spcPts val="0"/>
              </a:spcBef>
              <a:spcAft>
                <a:spcPts val="0"/>
              </a:spcAft>
              <a:buSzPct val="100000"/>
              <a:buChar char="●"/>
            </a:pPr>
            <a:r>
              <a:rPr lang="en" sz="2400"/>
              <a:t>Users prefer to pay for apps that are light-weighted. Thus, a paid app that is higher in size may not perform well in the market.</a:t>
            </a:r>
            <a:endParaRPr sz="2400"/>
          </a:p>
          <a:p>
            <a:pPr marL="457200" lvl="0" indent="-323850" algn="l" rtl="0">
              <a:spcBef>
                <a:spcPts val="0"/>
              </a:spcBef>
              <a:spcAft>
                <a:spcPts val="0"/>
              </a:spcAft>
              <a:buSzPct val="100000"/>
              <a:buChar char="●"/>
            </a:pPr>
            <a:r>
              <a:rPr lang="en" sz="2400"/>
              <a:t>Most of the top rated apps are optimally sized between ~2MB to ~40MB - neither too light nor too heavy.</a:t>
            </a:r>
            <a:endParaRPr sz="2400"/>
          </a:p>
          <a:p>
            <a:pPr marL="457200" lvl="0" indent="-323850" algn="l" rtl="0">
              <a:spcBef>
                <a:spcPts val="0"/>
              </a:spcBef>
              <a:spcAft>
                <a:spcPts val="0"/>
              </a:spcAft>
              <a:buSzPct val="100000"/>
              <a:buChar char="●"/>
            </a:pPr>
            <a:r>
              <a:rPr lang="en" sz="2400"/>
              <a:t>Most of the top rated apps are optimally priced between ~1$ to ~30$ - neither too cheap nor too expensive.</a:t>
            </a:r>
            <a:endParaRPr sz="2400"/>
          </a:p>
          <a:p>
            <a:pPr marL="457200" lvl="0" indent="-323850" algn="l" rtl="0">
              <a:spcBef>
                <a:spcPts val="0"/>
              </a:spcBef>
              <a:spcAft>
                <a:spcPts val="0"/>
              </a:spcAft>
              <a:buSzPct val="100000"/>
              <a:buChar char="●"/>
            </a:pPr>
            <a:r>
              <a:rPr lang="en" sz="2400"/>
              <a:t>Medical and Family apps are the most expensive and even extend upto 80$.</a:t>
            </a:r>
            <a:endParaRPr sz="2400"/>
          </a:p>
          <a:p>
            <a:pPr marL="457200" lvl="0" indent="-323850" algn="l" rtl="0">
              <a:spcBef>
                <a:spcPts val="0"/>
              </a:spcBef>
              <a:spcAft>
                <a:spcPts val="0"/>
              </a:spcAft>
              <a:buSzPct val="100000"/>
              <a:buChar char="●"/>
            </a:pPr>
            <a:r>
              <a:rPr lang="en" sz="2400"/>
              <a:t>Users tend to download a given app more if it has been reviewed by a large number of people.</a:t>
            </a:r>
            <a:endParaRPr sz="2400"/>
          </a:p>
          <a:p>
            <a:pPr marL="457200" lvl="0" indent="-323850" algn="l" rtl="0">
              <a:spcBef>
                <a:spcPts val="0"/>
              </a:spcBef>
              <a:spcAft>
                <a:spcPts val="0"/>
              </a:spcAft>
              <a:buSzPct val="100000"/>
              <a:buChar char="●"/>
            </a:pPr>
            <a:r>
              <a:rPr lang="en" sz="2400"/>
              <a:t>Health and Fitness apps receive more than 85% positive reviews.</a:t>
            </a:r>
            <a:endParaRPr sz="2400"/>
          </a:p>
          <a:p>
            <a:pPr marL="457200" lvl="0" indent="-323850" algn="l" rtl="0">
              <a:spcBef>
                <a:spcPts val="0"/>
              </a:spcBef>
              <a:spcAft>
                <a:spcPts val="0"/>
              </a:spcAft>
              <a:buSzPct val="100000"/>
              <a:buChar char="●"/>
            </a:pPr>
            <a:r>
              <a:rPr lang="en" sz="2400"/>
              <a:t>Game and Social apps receive mixed feedback 50% positive and 50% negative.</a:t>
            </a:r>
            <a:endParaRPr sz="2400"/>
          </a:p>
          <a:p>
            <a:pPr marL="457200" lvl="0" indent="0" algn="l" rtl="0">
              <a:spcBef>
                <a:spcPts val="1200"/>
              </a:spcBef>
              <a:spcAft>
                <a:spcPts val="0"/>
              </a:spcAft>
              <a:buNone/>
            </a:pPr>
            <a:endParaRPr sz="2400"/>
          </a:p>
          <a:p>
            <a:pPr marL="0" lvl="0" indent="0" algn="l" rtl="0">
              <a:spcBef>
                <a:spcPts val="1200"/>
              </a:spcBef>
              <a:spcAft>
                <a:spcPts val="1200"/>
              </a:spcAft>
              <a:buNone/>
            </a:pPr>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3"/>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4800"/>
              <a:t>Thank You</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5"/>
          <p:cNvSpPr/>
          <p:nvPr/>
        </p:nvSpPr>
        <p:spPr>
          <a:xfrm>
            <a:off x="171450" y="130625"/>
            <a:ext cx="8735700" cy="4800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15"/>
          <p:cNvGrpSpPr/>
          <p:nvPr/>
        </p:nvGrpSpPr>
        <p:grpSpPr>
          <a:xfrm>
            <a:off x="1293736" y="1258050"/>
            <a:ext cx="2964064" cy="2648675"/>
            <a:chOff x="1293736" y="1258050"/>
            <a:chExt cx="2964064" cy="2648675"/>
          </a:xfrm>
        </p:grpSpPr>
        <p:sp>
          <p:nvSpPr>
            <p:cNvPr id="148" name="Google Shape;148;p15"/>
            <p:cNvSpPr/>
            <p:nvPr/>
          </p:nvSpPr>
          <p:spPr>
            <a:xfrm rot="2700000">
              <a:off x="2286374" y="1011412"/>
              <a:ext cx="561726" cy="3040276"/>
            </a:xfrm>
            <a:prstGeom prst="roundRect">
              <a:avLst>
                <a:gd name="adj" fmla="val 50000"/>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151075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0944A1"/>
                  </a:solidFill>
                  <a:latin typeface="Roboto"/>
                  <a:ea typeface="Roboto"/>
                  <a:cs typeface="Roboto"/>
                  <a:sym typeface="Roboto"/>
                </a:rPr>
                <a:t>1</a:t>
              </a:r>
              <a:endParaRPr sz="1200" b="1">
                <a:solidFill>
                  <a:srgbClr val="0944A1"/>
                </a:solidFill>
                <a:latin typeface="Roboto"/>
                <a:ea typeface="Roboto"/>
                <a:cs typeface="Roboto"/>
                <a:sym typeface="Roboto"/>
              </a:endParaRPr>
            </a:p>
          </p:txBody>
        </p:sp>
        <p:sp>
          <p:nvSpPr>
            <p:cNvPr id="150" name="Google Shape;150;p15"/>
            <p:cNvSpPr txBox="1"/>
            <p:nvPr/>
          </p:nvSpPr>
          <p:spPr>
            <a:xfrm rot="-2700000">
              <a:off x="1497799" y="2252616"/>
              <a:ext cx="2332604" cy="36359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Explore the Data Structure</a:t>
              </a:r>
              <a:endParaRPr>
                <a:solidFill>
                  <a:schemeClr val="dk1"/>
                </a:solidFill>
              </a:endParaRPr>
            </a:p>
          </p:txBody>
        </p:sp>
        <p:sp>
          <p:nvSpPr>
            <p:cNvPr id="151" name="Google Shape;151;p15"/>
            <p:cNvSpPr txBox="1"/>
            <p:nvPr/>
          </p:nvSpPr>
          <p:spPr>
            <a:xfrm rot="-2700000">
              <a:off x="1882143" y="2487995"/>
              <a:ext cx="2528614" cy="61475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The goal of this study is to determine a useful way to understand what datasets are actually intended to represent.</a:t>
              </a:r>
              <a:endParaRPr sz="800"/>
            </a:p>
          </p:txBody>
        </p:sp>
      </p:grpSp>
      <p:grpSp>
        <p:nvGrpSpPr>
          <p:cNvPr id="152" name="Google Shape;152;p15"/>
          <p:cNvGrpSpPr/>
          <p:nvPr/>
        </p:nvGrpSpPr>
        <p:grpSpPr>
          <a:xfrm>
            <a:off x="3203958" y="1258050"/>
            <a:ext cx="2726286" cy="2547000"/>
            <a:chOff x="3203958" y="1258050"/>
            <a:chExt cx="2726286" cy="2547000"/>
          </a:xfrm>
        </p:grpSpPr>
        <p:sp>
          <p:nvSpPr>
            <p:cNvPr id="153" name="Google Shape;153;p15"/>
            <p:cNvSpPr/>
            <p:nvPr/>
          </p:nvSpPr>
          <p:spPr>
            <a:xfrm rot="2700000">
              <a:off x="4196595" y="1011412"/>
              <a:ext cx="561726" cy="3040276"/>
            </a:xfrm>
            <a:prstGeom prst="roundRect">
              <a:avLst>
                <a:gd name="adj" fmla="val 50000"/>
              </a:avLst>
            </a:prstGeom>
            <a:solidFill>
              <a:srgbClr val="0D5D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3420974"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0D5DDF"/>
                  </a:solidFill>
                  <a:latin typeface="Roboto"/>
                  <a:ea typeface="Roboto"/>
                  <a:cs typeface="Roboto"/>
                  <a:sym typeface="Roboto"/>
                </a:rPr>
                <a:t>2</a:t>
              </a:r>
              <a:endParaRPr sz="1200" b="1">
                <a:solidFill>
                  <a:srgbClr val="0D5DDF"/>
                </a:solidFill>
                <a:latin typeface="Roboto"/>
                <a:ea typeface="Roboto"/>
                <a:cs typeface="Roboto"/>
                <a:sym typeface="Roboto"/>
              </a:endParaRPr>
            </a:p>
          </p:txBody>
        </p:sp>
        <p:sp>
          <p:nvSpPr>
            <p:cNvPr id="155" name="Google Shape;155;p15"/>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Data Cleaning</a:t>
              </a:r>
              <a:endParaRPr>
                <a:solidFill>
                  <a:schemeClr val="dk1"/>
                </a:solidFill>
              </a:endParaRPr>
            </a:p>
          </p:txBody>
        </p:sp>
        <p:sp>
          <p:nvSpPr>
            <p:cNvPr id="156" name="Google Shape;156;p15"/>
            <p:cNvSpPr txBox="1"/>
            <p:nvPr/>
          </p:nvSpPr>
          <p:spPr>
            <a:xfrm rot="-2700000">
              <a:off x="3869931"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Understand the structure of the dataset and clean data before analysis</a:t>
              </a:r>
              <a:endParaRPr sz="900"/>
            </a:p>
          </p:txBody>
        </p:sp>
      </p:grpSp>
      <p:grpSp>
        <p:nvGrpSpPr>
          <p:cNvPr id="157" name="Google Shape;157;p15"/>
          <p:cNvGrpSpPr/>
          <p:nvPr/>
        </p:nvGrpSpPr>
        <p:grpSpPr>
          <a:xfrm>
            <a:off x="5123977" y="1258050"/>
            <a:ext cx="2726286" cy="2547000"/>
            <a:chOff x="5123977" y="1258050"/>
            <a:chExt cx="2726286" cy="2547000"/>
          </a:xfrm>
        </p:grpSpPr>
        <p:sp>
          <p:nvSpPr>
            <p:cNvPr id="158" name="Google Shape;158;p15"/>
            <p:cNvSpPr/>
            <p:nvPr/>
          </p:nvSpPr>
          <p:spPr>
            <a:xfrm rot="2700000">
              <a:off x="6116614" y="1011412"/>
              <a:ext cx="561726" cy="3040276"/>
            </a:xfrm>
            <a:prstGeom prst="roundRect">
              <a:avLst>
                <a:gd name="adj" fmla="val 50000"/>
              </a:avLst>
            </a:prstGeom>
            <a:solidFill>
              <a:srgbClr val="307B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534099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307BF3"/>
                  </a:solidFill>
                  <a:latin typeface="Roboto"/>
                  <a:ea typeface="Roboto"/>
                  <a:cs typeface="Roboto"/>
                  <a:sym typeface="Roboto"/>
                </a:rPr>
                <a:t>3</a:t>
              </a:r>
              <a:endParaRPr sz="1200" b="1">
                <a:solidFill>
                  <a:srgbClr val="307BF3"/>
                </a:solidFill>
                <a:latin typeface="Roboto"/>
                <a:ea typeface="Roboto"/>
                <a:cs typeface="Roboto"/>
                <a:sym typeface="Roboto"/>
              </a:endParaRPr>
            </a:p>
          </p:txBody>
        </p:sp>
        <p:sp>
          <p:nvSpPr>
            <p:cNvPr id="160" name="Google Shape;160;p15"/>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Data Exploration</a:t>
              </a:r>
              <a:endParaRPr>
                <a:solidFill>
                  <a:schemeClr val="dk1"/>
                </a:solidFill>
              </a:endParaRPr>
            </a:p>
          </p:txBody>
        </p:sp>
        <p:sp>
          <p:nvSpPr>
            <p:cNvPr id="161" name="Google Shape;161;p15"/>
            <p:cNvSpPr txBox="1"/>
            <p:nvPr/>
          </p:nvSpPr>
          <p:spPr>
            <a:xfrm rot="-2700000">
              <a:off x="578994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t>Uncover initial  patterns,  characteristics, and  points of interest  using visual  exploration</a:t>
              </a:r>
              <a:endParaRPr sz="800"/>
            </a:p>
          </p:txBody>
        </p:sp>
      </p:grpSp>
      <p:sp>
        <p:nvSpPr>
          <p:cNvPr id="162" name="Google Shape;162;p15"/>
          <p:cNvSpPr txBox="1"/>
          <p:nvPr/>
        </p:nvSpPr>
        <p:spPr>
          <a:xfrm>
            <a:off x="1828800" y="424458"/>
            <a:ext cx="4816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t>OVERVIEW OF EXPLORATORY ANALYSIS</a:t>
            </a:r>
            <a:endParaRPr sz="1800" dirty="0">
              <a:latin typeface="Nunito"/>
              <a:ea typeface="Nunito"/>
              <a:cs typeface="Nunito"/>
              <a:sym typeface="Nunito"/>
            </a:endParaRPr>
          </a:p>
        </p:txBody>
      </p:sp>
      <p:cxnSp>
        <p:nvCxnSpPr>
          <p:cNvPr id="163" name="Google Shape;163;p15"/>
          <p:cNvCxnSpPr/>
          <p:nvPr/>
        </p:nvCxnSpPr>
        <p:spPr>
          <a:xfrm>
            <a:off x="604150" y="1175650"/>
            <a:ext cx="79683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9" name="Google Shape;169;p16"/>
          <p:cNvSpPr txBox="1">
            <a:spLocks noGrp="1"/>
          </p:cNvSpPr>
          <p:nvPr>
            <p:ph type="title"/>
          </p:nvPr>
        </p:nvSpPr>
        <p:spPr>
          <a:xfrm>
            <a:off x="1624700" y="339525"/>
            <a:ext cx="6700200" cy="68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dk2"/>
                </a:solidFill>
              </a:rPr>
              <a:t>Explore the Structure of the Datasets</a:t>
            </a:r>
            <a:endParaRPr>
              <a:solidFill>
                <a:schemeClr val="dk2"/>
              </a:solidFill>
            </a:endParaRPr>
          </a:p>
        </p:txBody>
      </p:sp>
      <p:sp>
        <p:nvSpPr>
          <p:cNvPr id="170" name="Google Shape;170;p16"/>
          <p:cNvSpPr txBox="1">
            <a:spLocks noGrp="1"/>
          </p:cNvSpPr>
          <p:nvPr>
            <p:ph type="body" idx="1"/>
          </p:nvPr>
        </p:nvSpPr>
        <p:spPr>
          <a:xfrm>
            <a:off x="1322325" y="1020525"/>
            <a:ext cx="7505700" cy="36249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358"/>
              <a:buNone/>
            </a:pPr>
            <a:r>
              <a:rPr lang="en" sz="1242"/>
              <a:t>Play across different categories. We'll look for insights in the data to devise strategies to drive growth and retention. Let's take a look at the data, which consists of two files:</a:t>
            </a:r>
            <a:endParaRPr sz="1242"/>
          </a:p>
          <a:p>
            <a:pPr marL="0" lvl="0" indent="0" algn="l" rtl="0">
              <a:lnSpc>
                <a:spcPct val="95000"/>
              </a:lnSpc>
              <a:spcBef>
                <a:spcPts val="1200"/>
              </a:spcBef>
              <a:spcAft>
                <a:spcPts val="0"/>
              </a:spcAft>
              <a:buSzPts val="358"/>
              <a:buNone/>
            </a:pPr>
            <a:r>
              <a:rPr lang="en" sz="1242" b="1"/>
              <a:t>datasets/play_store_data.csv: </a:t>
            </a:r>
            <a:r>
              <a:rPr lang="en" sz="1242"/>
              <a:t>This file contains all the details of the apps on Google Play. There are 13 features that describe a given app.</a:t>
            </a:r>
            <a:endParaRPr sz="1242"/>
          </a:p>
          <a:p>
            <a:pPr marL="457200" lvl="0" indent="-307498" algn="l" rtl="0">
              <a:lnSpc>
                <a:spcPct val="95000"/>
              </a:lnSpc>
              <a:spcBef>
                <a:spcPts val="1200"/>
              </a:spcBef>
              <a:spcAft>
                <a:spcPts val="0"/>
              </a:spcAft>
              <a:buSzPts val="1243"/>
              <a:buChar char="●"/>
            </a:pPr>
            <a:r>
              <a:rPr lang="en" sz="1242" b="1"/>
              <a:t>App:</a:t>
            </a:r>
            <a:r>
              <a:rPr lang="en" sz="1242"/>
              <a:t> Name of the app</a:t>
            </a:r>
            <a:endParaRPr sz="1242"/>
          </a:p>
          <a:p>
            <a:pPr marL="457200" lvl="0" indent="-307498" algn="l" rtl="0">
              <a:lnSpc>
                <a:spcPct val="95000"/>
              </a:lnSpc>
              <a:spcBef>
                <a:spcPts val="0"/>
              </a:spcBef>
              <a:spcAft>
                <a:spcPts val="0"/>
              </a:spcAft>
              <a:buSzPts val="1243"/>
              <a:buChar char="●"/>
            </a:pPr>
            <a:r>
              <a:rPr lang="en" sz="1242" b="1"/>
              <a:t>Category:</a:t>
            </a:r>
            <a:r>
              <a:rPr lang="en" sz="1242"/>
              <a:t> Category of the app. Some examples are: ART_AND_DESIGN, FINANCE, COMICS, BEAUTY etc.</a:t>
            </a:r>
            <a:endParaRPr sz="1242"/>
          </a:p>
          <a:p>
            <a:pPr marL="457200" lvl="0" indent="-307498" algn="l" rtl="0">
              <a:lnSpc>
                <a:spcPct val="95000"/>
              </a:lnSpc>
              <a:spcBef>
                <a:spcPts val="0"/>
              </a:spcBef>
              <a:spcAft>
                <a:spcPts val="0"/>
              </a:spcAft>
              <a:buSzPts val="1243"/>
              <a:buChar char="●"/>
            </a:pPr>
            <a:r>
              <a:rPr lang="en" sz="1242" b="1"/>
              <a:t>Rating:</a:t>
            </a:r>
            <a:r>
              <a:rPr lang="en" sz="1242"/>
              <a:t> The current average rating (out of 5) of the app on Google Play</a:t>
            </a:r>
            <a:endParaRPr sz="1242"/>
          </a:p>
          <a:p>
            <a:pPr marL="457200" lvl="0" indent="-307498" algn="l" rtl="0">
              <a:lnSpc>
                <a:spcPct val="95000"/>
              </a:lnSpc>
              <a:spcBef>
                <a:spcPts val="0"/>
              </a:spcBef>
              <a:spcAft>
                <a:spcPts val="0"/>
              </a:spcAft>
              <a:buSzPts val="1243"/>
              <a:buChar char="●"/>
            </a:pPr>
            <a:r>
              <a:rPr lang="en" sz="1242" b="1"/>
              <a:t>Reviews: </a:t>
            </a:r>
            <a:r>
              <a:rPr lang="en" sz="1242"/>
              <a:t>Number of user reviews given on the app</a:t>
            </a:r>
            <a:endParaRPr sz="1242"/>
          </a:p>
          <a:p>
            <a:pPr marL="457200" lvl="0" indent="-307498" algn="l" rtl="0">
              <a:lnSpc>
                <a:spcPct val="95000"/>
              </a:lnSpc>
              <a:spcBef>
                <a:spcPts val="0"/>
              </a:spcBef>
              <a:spcAft>
                <a:spcPts val="0"/>
              </a:spcAft>
              <a:buSzPts val="1243"/>
              <a:buChar char="●"/>
            </a:pPr>
            <a:r>
              <a:rPr lang="en" sz="1242" b="1"/>
              <a:t>Size:</a:t>
            </a:r>
            <a:r>
              <a:rPr lang="en" sz="1242"/>
              <a:t> Size of the app in MB (megabytes)</a:t>
            </a:r>
            <a:endParaRPr sz="1242"/>
          </a:p>
          <a:p>
            <a:pPr marL="457200" lvl="0" indent="-307498" algn="l" rtl="0">
              <a:lnSpc>
                <a:spcPct val="95000"/>
              </a:lnSpc>
              <a:spcBef>
                <a:spcPts val="0"/>
              </a:spcBef>
              <a:spcAft>
                <a:spcPts val="0"/>
              </a:spcAft>
              <a:buSzPts val="1243"/>
              <a:buChar char="●"/>
            </a:pPr>
            <a:r>
              <a:rPr lang="en" sz="1242" b="1"/>
              <a:t>Installs:</a:t>
            </a:r>
            <a:r>
              <a:rPr lang="en" sz="1242"/>
              <a:t> Number of times the app was downloaded from Google Play</a:t>
            </a:r>
            <a:endParaRPr sz="1242"/>
          </a:p>
          <a:p>
            <a:pPr marL="457200" lvl="0" indent="-307498" algn="l" rtl="0">
              <a:lnSpc>
                <a:spcPct val="95000"/>
              </a:lnSpc>
              <a:spcBef>
                <a:spcPts val="0"/>
              </a:spcBef>
              <a:spcAft>
                <a:spcPts val="0"/>
              </a:spcAft>
              <a:buSzPts val="1243"/>
              <a:buChar char="●"/>
            </a:pPr>
            <a:r>
              <a:rPr lang="en" sz="1242" b="1"/>
              <a:t>Type:</a:t>
            </a:r>
            <a:r>
              <a:rPr lang="en" sz="1242"/>
              <a:t> Whether the app is paid or free</a:t>
            </a:r>
            <a:endParaRPr sz="1242"/>
          </a:p>
          <a:p>
            <a:pPr marL="457200" lvl="0" indent="-307498" algn="l" rtl="0">
              <a:lnSpc>
                <a:spcPct val="95000"/>
              </a:lnSpc>
              <a:spcBef>
                <a:spcPts val="0"/>
              </a:spcBef>
              <a:spcAft>
                <a:spcPts val="0"/>
              </a:spcAft>
              <a:buSzPts val="1243"/>
              <a:buChar char="●"/>
            </a:pPr>
            <a:r>
              <a:rPr lang="en" sz="1242" b="1"/>
              <a:t>Price:</a:t>
            </a:r>
            <a:r>
              <a:rPr lang="en" sz="1242"/>
              <a:t> Price of the app in US$</a:t>
            </a:r>
            <a:endParaRPr sz="1242"/>
          </a:p>
          <a:p>
            <a:pPr marL="457200" lvl="0" indent="-307498" algn="l" rtl="0">
              <a:lnSpc>
                <a:spcPct val="95000"/>
              </a:lnSpc>
              <a:spcBef>
                <a:spcPts val="0"/>
              </a:spcBef>
              <a:spcAft>
                <a:spcPts val="0"/>
              </a:spcAft>
              <a:buSzPts val="1243"/>
              <a:buChar char="●"/>
            </a:pPr>
            <a:r>
              <a:rPr lang="en" sz="1242" b="1"/>
              <a:t>Content Rating:</a:t>
            </a:r>
            <a:r>
              <a:rPr lang="en" sz="1242"/>
              <a:t> A content rating (also known as maturity rating) rates the suitability of TV broadcasts, movies, comic books, or video games to its audience.To show which age group is suitable to view media and entertainment.</a:t>
            </a:r>
            <a:endParaRPr sz="1242"/>
          </a:p>
          <a:p>
            <a:pPr marL="457200" lvl="0" indent="0" algn="l" rtl="0">
              <a:lnSpc>
                <a:spcPct val="95000"/>
              </a:lnSpc>
              <a:spcBef>
                <a:spcPts val="1200"/>
              </a:spcBef>
              <a:spcAft>
                <a:spcPts val="1200"/>
              </a:spcAft>
              <a:buNone/>
            </a:pPr>
            <a:endParaRPr sz="820"/>
          </a:p>
        </p:txBody>
      </p:sp>
      <p:sp>
        <p:nvSpPr>
          <p:cNvPr id="171" name="Google Shape;171;p16"/>
          <p:cNvSpPr txBox="1"/>
          <p:nvPr/>
        </p:nvSpPr>
        <p:spPr>
          <a:xfrm>
            <a:off x="367400" y="4506675"/>
            <a:ext cx="107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Calibri"/>
                <a:ea typeface="Calibri"/>
                <a:cs typeface="Calibri"/>
                <a:sym typeface="Calibri"/>
              </a:rPr>
              <a:t>Continue…</a:t>
            </a:r>
            <a:endParaRPr>
              <a:latin typeface="Calibri"/>
              <a:ea typeface="Calibri"/>
              <a:cs typeface="Calibri"/>
              <a:sym typeface="Calibri"/>
            </a:endParaRPr>
          </a:p>
        </p:txBody>
      </p:sp>
      <p:cxnSp>
        <p:nvCxnSpPr>
          <p:cNvPr id="172" name="Google Shape;172;p16"/>
          <p:cNvCxnSpPr/>
          <p:nvPr/>
        </p:nvCxnSpPr>
        <p:spPr>
          <a:xfrm rot="10800000" flipH="1">
            <a:off x="1118500" y="987825"/>
            <a:ext cx="7323300" cy="32700"/>
          </a:xfrm>
          <a:prstGeom prst="straightConnector1">
            <a:avLst/>
          </a:prstGeom>
          <a:noFill/>
          <a:ln w="9525" cap="flat" cmpd="sng">
            <a:solidFill>
              <a:schemeClr val="dk2"/>
            </a:solidFill>
            <a:prstDash val="solid"/>
            <a:round/>
            <a:headEnd type="none" w="med" len="med"/>
            <a:tailEnd type="none" w="med" len="med"/>
          </a:ln>
        </p:spPr>
      </p:cxnSp>
      <p:pic>
        <p:nvPicPr>
          <p:cNvPr id="173" name="Google Shape;173;p16"/>
          <p:cNvPicPr preferRelativeResize="0"/>
          <p:nvPr/>
        </p:nvPicPr>
        <p:blipFill>
          <a:blip r:embed="rId3">
            <a:alphaModFix/>
          </a:blip>
          <a:stretch>
            <a:fillRect/>
          </a:stretch>
        </p:blipFill>
        <p:spPr>
          <a:xfrm>
            <a:off x="479000" y="292225"/>
            <a:ext cx="1181775" cy="775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9" name="Google Shape;179;p17"/>
          <p:cNvSpPr txBox="1">
            <a:spLocks noGrp="1"/>
          </p:cNvSpPr>
          <p:nvPr>
            <p:ph type="title"/>
          </p:nvPr>
        </p:nvSpPr>
        <p:spPr>
          <a:xfrm>
            <a:off x="1562100" y="339525"/>
            <a:ext cx="7505700" cy="681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2"/>
                </a:solidFill>
              </a:rPr>
              <a:t>Explore the Structure of the Datasets</a:t>
            </a:r>
            <a:endParaRPr>
              <a:solidFill>
                <a:schemeClr val="dk2"/>
              </a:solidFill>
            </a:endParaRPr>
          </a:p>
        </p:txBody>
      </p:sp>
      <p:sp>
        <p:nvSpPr>
          <p:cNvPr id="180" name="Google Shape;180;p17"/>
          <p:cNvSpPr txBox="1">
            <a:spLocks noGrp="1"/>
          </p:cNvSpPr>
          <p:nvPr>
            <p:ph type="body" idx="1"/>
          </p:nvPr>
        </p:nvSpPr>
        <p:spPr>
          <a:xfrm>
            <a:off x="1281800" y="1020525"/>
            <a:ext cx="7546200" cy="3731100"/>
          </a:xfrm>
          <a:prstGeom prst="rect">
            <a:avLst/>
          </a:prstGeom>
        </p:spPr>
        <p:txBody>
          <a:bodyPr spcFirstLastPara="1" wrap="square" lIns="91425" tIns="91425" rIns="91425" bIns="91425" anchor="t" anchorCtr="0">
            <a:noAutofit/>
          </a:bodyPr>
          <a:lstStyle/>
          <a:p>
            <a:pPr marL="457200" lvl="0" indent="-307498" algn="l" rtl="0">
              <a:lnSpc>
                <a:spcPct val="95000"/>
              </a:lnSpc>
              <a:spcBef>
                <a:spcPts val="0"/>
              </a:spcBef>
              <a:spcAft>
                <a:spcPts val="0"/>
              </a:spcAft>
              <a:buSzPts val="1243"/>
              <a:buChar char="●"/>
            </a:pPr>
            <a:r>
              <a:rPr lang="en" sz="1242" b="1"/>
              <a:t>Genres:</a:t>
            </a:r>
            <a:r>
              <a:rPr lang="en" sz="1242"/>
              <a:t> A category of artistic, musical, or literary composition characterized by a particular style, form, or content</a:t>
            </a:r>
            <a:endParaRPr sz="1242"/>
          </a:p>
          <a:p>
            <a:pPr marL="457200" lvl="0" indent="-307498" algn="l" rtl="0">
              <a:lnSpc>
                <a:spcPct val="95000"/>
              </a:lnSpc>
              <a:spcBef>
                <a:spcPts val="0"/>
              </a:spcBef>
              <a:spcAft>
                <a:spcPts val="0"/>
              </a:spcAft>
              <a:buSzPts val="1243"/>
              <a:buChar char="●"/>
            </a:pPr>
            <a:r>
              <a:rPr lang="en" sz="1242" b="1"/>
              <a:t>Last Updated</a:t>
            </a:r>
            <a:r>
              <a:rPr lang="en" sz="1242"/>
              <a:t>: Date on which the app was last updated on Google Play</a:t>
            </a:r>
            <a:endParaRPr sz="1242"/>
          </a:p>
          <a:p>
            <a:pPr marL="457200" lvl="0" indent="-307498" algn="l" rtl="0">
              <a:lnSpc>
                <a:spcPct val="95000"/>
              </a:lnSpc>
              <a:spcBef>
                <a:spcPts val="0"/>
              </a:spcBef>
              <a:spcAft>
                <a:spcPts val="0"/>
              </a:spcAft>
              <a:buSzPts val="1243"/>
              <a:buChar char="●"/>
            </a:pPr>
            <a:r>
              <a:rPr lang="en" sz="1242" b="1"/>
              <a:t>Current Ver</a:t>
            </a:r>
            <a:r>
              <a:rPr lang="en" sz="1242"/>
              <a:t>: Current Version means a version of the software that is currently being supported by its publisher.</a:t>
            </a:r>
            <a:endParaRPr sz="1242"/>
          </a:p>
          <a:p>
            <a:pPr marL="457200" lvl="0" indent="-307498" algn="l" rtl="0">
              <a:lnSpc>
                <a:spcPct val="95000"/>
              </a:lnSpc>
              <a:spcBef>
                <a:spcPts val="0"/>
              </a:spcBef>
              <a:spcAft>
                <a:spcPts val="0"/>
              </a:spcAft>
              <a:buSzPts val="1243"/>
              <a:buChar char="●"/>
            </a:pPr>
            <a:r>
              <a:rPr lang="en" sz="1242" b="1"/>
              <a:t>Android Ver:</a:t>
            </a:r>
            <a:r>
              <a:rPr lang="en" sz="1242"/>
              <a:t> Android versions (codenames) are used to describe the various updates for the open source Android mobile operating system.</a:t>
            </a:r>
            <a:endParaRPr sz="1242"/>
          </a:p>
          <a:p>
            <a:pPr marL="0" lvl="0" indent="0" algn="l" rtl="0">
              <a:spcBef>
                <a:spcPts val="1200"/>
              </a:spcBef>
              <a:spcAft>
                <a:spcPts val="0"/>
              </a:spcAft>
              <a:buNone/>
            </a:pPr>
            <a:r>
              <a:rPr lang="en" b="1"/>
              <a:t>datasets/user_reviews.csv: </a:t>
            </a:r>
            <a:r>
              <a:rPr lang="en"/>
              <a:t>This file contains a random sample of 100 user reviews for each app. The distribution of positive and negative reviews in each category has been pre-processed and passed through a sentiment analyzer.</a:t>
            </a:r>
            <a:endParaRPr/>
          </a:p>
          <a:p>
            <a:pPr marL="457200" lvl="0" indent="-311150" algn="l" rtl="0">
              <a:spcBef>
                <a:spcPts val="1200"/>
              </a:spcBef>
              <a:spcAft>
                <a:spcPts val="0"/>
              </a:spcAft>
              <a:buSzPts val="1300"/>
              <a:buChar char="●"/>
            </a:pPr>
            <a:r>
              <a:rPr lang="en" b="1"/>
              <a:t>App:</a:t>
            </a:r>
            <a:r>
              <a:rPr lang="en"/>
              <a:t> Name of the app on which the user review was provided. Matches the App column of the play_store_data.csv file</a:t>
            </a:r>
            <a:endParaRPr/>
          </a:p>
          <a:p>
            <a:pPr marL="457200" lvl="0" indent="-311150" algn="l" rtl="0">
              <a:spcBef>
                <a:spcPts val="0"/>
              </a:spcBef>
              <a:spcAft>
                <a:spcPts val="0"/>
              </a:spcAft>
              <a:buSzPts val="1300"/>
              <a:buChar char="●"/>
            </a:pPr>
            <a:r>
              <a:rPr lang="en" b="1"/>
              <a:t>Translated Review</a:t>
            </a:r>
            <a:r>
              <a:rPr lang="en"/>
              <a:t>: The pre-processed user review text.</a:t>
            </a:r>
            <a:endParaRPr/>
          </a:p>
          <a:p>
            <a:pPr marL="457200" lvl="0" indent="-311150" algn="l" rtl="0">
              <a:spcBef>
                <a:spcPts val="0"/>
              </a:spcBef>
              <a:spcAft>
                <a:spcPts val="0"/>
              </a:spcAft>
              <a:buSzPts val="1300"/>
              <a:buChar char="●"/>
            </a:pPr>
            <a:r>
              <a:rPr lang="en" b="1"/>
              <a:t>Sentiment:</a:t>
            </a:r>
            <a:r>
              <a:rPr lang="en"/>
              <a:t> Sentiment category of the user review - Positive, Negative or Neutral.</a:t>
            </a:r>
            <a:endParaRPr/>
          </a:p>
          <a:p>
            <a:pPr marL="457200" lvl="0" indent="-311150" algn="l" rtl="0">
              <a:spcBef>
                <a:spcPts val="0"/>
              </a:spcBef>
              <a:spcAft>
                <a:spcPts val="0"/>
              </a:spcAft>
              <a:buSzPts val="1300"/>
              <a:buChar char="●"/>
            </a:pPr>
            <a:r>
              <a:rPr lang="en" b="1"/>
              <a:t>Sentiment Polarity:</a:t>
            </a:r>
            <a:r>
              <a:rPr lang="en"/>
              <a:t> Sentiment score of the user review. It lies between [-1,1]. A higher score denotes a more positive sentiment.</a:t>
            </a:r>
            <a:endParaRPr sz="1200">
              <a:solidFill>
                <a:srgbClr val="D5D5D5"/>
              </a:solidFill>
              <a:highlight>
                <a:srgbClr val="383838"/>
              </a:highlight>
              <a:latin typeface="Roboto"/>
              <a:ea typeface="Roboto"/>
              <a:cs typeface="Roboto"/>
              <a:sym typeface="Roboto"/>
            </a:endParaRPr>
          </a:p>
          <a:p>
            <a:pPr marL="0" lvl="0" indent="0" algn="l" rtl="0">
              <a:spcBef>
                <a:spcPts val="1200"/>
              </a:spcBef>
              <a:spcAft>
                <a:spcPts val="1200"/>
              </a:spcAft>
              <a:buNone/>
            </a:pPr>
            <a:endParaRPr/>
          </a:p>
        </p:txBody>
      </p:sp>
      <p:sp>
        <p:nvSpPr>
          <p:cNvPr id="181" name="Google Shape;181;p17"/>
          <p:cNvSpPr txBox="1"/>
          <p:nvPr/>
        </p:nvSpPr>
        <p:spPr>
          <a:xfrm>
            <a:off x="367400" y="4506675"/>
            <a:ext cx="107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Calibri"/>
                <a:ea typeface="Calibri"/>
                <a:cs typeface="Calibri"/>
                <a:sym typeface="Calibri"/>
              </a:rPr>
              <a:t>Continue…</a:t>
            </a:r>
            <a:endParaRPr>
              <a:latin typeface="Calibri"/>
              <a:ea typeface="Calibri"/>
              <a:cs typeface="Calibri"/>
              <a:sym typeface="Calibri"/>
            </a:endParaRPr>
          </a:p>
        </p:txBody>
      </p:sp>
      <p:cxnSp>
        <p:nvCxnSpPr>
          <p:cNvPr id="182" name="Google Shape;182;p17"/>
          <p:cNvCxnSpPr/>
          <p:nvPr/>
        </p:nvCxnSpPr>
        <p:spPr>
          <a:xfrm>
            <a:off x="922550" y="1020525"/>
            <a:ext cx="7625400" cy="0"/>
          </a:xfrm>
          <a:prstGeom prst="straightConnector1">
            <a:avLst/>
          </a:prstGeom>
          <a:noFill/>
          <a:ln w="9525" cap="flat" cmpd="sng">
            <a:solidFill>
              <a:schemeClr val="dk2"/>
            </a:solidFill>
            <a:prstDash val="solid"/>
            <a:round/>
            <a:headEnd type="none" w="med" len="med"/>
            <a:tailEnd type="none" w="med" len="med"/>
          </a:ln>
        </p:spPr>
      </p:cxnSp>
      <p:pic>
        <p:nvPicPr>
          <p:cNvPr id="183" name="Google Shape;183;p17"/>
          <p:cNvPicPr preferRelativeResize="0"/>
          <p:nvPr/>
        </p:nvPicPr>
        <p:blipFill>
          <a:blip r:embed="rId3">
            <a:alphaModFix/>
          </a:blip>
          <a:stretch>
            <a:fillRect/>
          </a:stretch>
        </p:blipFill>
        <p:spPr>
          <a:xfrm>
            <a:off x="479000" y="292225"/>
            <a:ext cx="1181775" cy="775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9" name="Google Shape;189;p18"/>
          <p:cNvSpPr txBox="1">
            <a:spLocks noGrp="1"/>
          </p:cNvSpPr>
          <p:nvPr>
            <p:ph type="title"/>
          </p:nvPr>
        </p:nvSpPr>
        <p:spPr>
          <a:xfrm>
            <a:off x="1660775" y="339525"/>
            <a:ext cx="6692100" cy="681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2"/>
                </a:solidFill>
              </a:rPr>
              <a:t>Explore the Structure of the Datasets</a:t>
            </a:r>
            <a:endParaRPr>
              <a:solidFill>
                <a:schemeClr val="dk2"/>
              </a:solidFill>
            </a:endParaRPr>
          </a:p>
        </p:txBody>
      </p:sp>
      <p:cxnSp>
        <p:nvCxnSpPr>
          <p:cNvPr id="190" name="Google Shape;190;p18"/>
          <p:cNvCxnSpPr/>
          <p:nvPr/>
        </p:nvCxnSpPr>
        <p:spPr>
          <a:xfrm>
            <a:off x="922550" y="1020525"/>
            <a:ext cx="7625400" cy="0"/>
          </a:xfrm>
          <a:prstGeom prst="straightConnector1">
            <a:avLst/>
          </a:prstGeom>
          <a:noFill/>
          <a:ln w="9525" cap="flat" cmpd="sng">
            <a:solidFill>
              <a:schemeClr val="dk2"/>
            </a:solidFill>
            <a:prstDash val="solid"/>
            <a:round/>
            <a:headEnd type="none" w="med" len="med"/>
            <a:tailEnd type="none" w="med" len="med"/>
          </a:ln>
        </p:spPr>
      </p:cxnSp>
      <p:pic>
        <p:nvPicPr>
          <p:cNvPr id="191" name="Google Shape;191;p18"/>
          <p:cNvPicPr preferRelativeResize="0"/>
          <p:nvPr/>
        </p:nvPicPr>
        <p:blipFill>
          <a:blip r:embed="rId3">
            <a:alphaModFix/>
          </a:blip>
          <a:stretch>
            <a:fillRect/>
          </a:stretch>
        </p:blipFill>
        <p:spPr>
          <a:xfrm>
            <a:off x="587825" y="1069400"/>
            <a:ext cx="8205101" cy="1874400"/>
          </a:xfrm>
          <a:prstGeom prst="rect">
            <a:avLst/>
          </a:prstGeom>
          <a:noFill/>
          <a:ln>
            <a:noFill/>
          </a:ln>
        </p:spPr>
      </p:pic>
      <p:pic>
        <p:nvPicPr>
          <p:cNvPr id="192" name="Google Shape;192;p18"/>
          <p:cNvPicPr preferRelativeResize="0"/>
          <p:nvPr/>
        </p:nvPicPr>
        <p:blipFill>
          <a:blip r:embed="rId4">
            <a:alphaModFix/>
          </a:blip>
          <a:stretch>
            <a:fillRect/>
          </a:stretch>
        </p:blipFill>
        <p:spPr>
          <a:xfrm>
            <a:off x="587825" y="2943800"/>
            <a:ext cx="6595374" cy="1758825"/>
          </a:xfrm>
          <a:prstGeom prst="rect">
            <a:avLst/>
          </a:prstGeom>
          <a:noFill/>
          <a:ln>
            <a:noFill/>
          </a:ln>
        </p:spPr>
      </p:pic>
      <p:pic>
        <p:nvPicPr>
          <p:cNvPr id="193" name="Google Shape;193;p18"/>
          <p:cNvPicPr preferRelativeResize="0"/>
          <p:nvPr/>
        </p:nvPicPr>
        <p:blipFill>
          <a:blip r:embed="rId5">
            <a:alphaModFix/>
          </a:blip>
          <a:stretch>
            <a:fillRect/>
          </a:stretch>
        </p:blipFill>
        <p:spPr>
          <a:xfrm>
            <a:off x="479000" y="292225"/>
            <a:ext cx="1181775" cy="775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9" name="Google Shape;199;p19"/>
          <p:cNvSpPr txBox="1">
            <a:spLocks noGrp="1"/>
          </p:cNvSpPr>
          <p:nvPr>
            <p:ph type="title"/>
          </p:nvPr>
        </p:nvSpPr>
        <p:spPr>
          <a:xfrm>
            <a:off x="1660775" y="339525"/>
            <a:ext cx="6692100" cy="681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2"/>
                </a:solidFill>
              </a:rPr>
              <a:t>Data Cleaning</a:t>
            </a:r>
            <a:endParaRPr>
              <a:solidFill>
                <a:schemeClr val="dk2"/>
              </a:solidFill>
            </a:endParaRPr>
          </a:p>
        </p:txBody>
      </p:sp>
      <p:cxnSp>
        <p:nvCxnSpPr>
          <p:cNvPr id="200" name="Google Shape;200;p19"/>
          <p:cNvCxnSpPr/>
          <p:nvPr/>
        </p:nvCxnSpPr>
        <p:spPr>
          <a:xfrm>
            <a:off x="922550" y="1020525"/>
            <a:ext cx="7625400" cy="0"/>
          </a:xfrm>
          <a:prstGeom prst="straightConnector1">
            <a:avLst/>
          </a:prstGeom>
          <a:noFill/>
          <a:ln w="9525" cap="flat" cmpd="sng">
            <a:solidFill>
              <a:schemeClr val="dk2"/>
            </a:solidFill>
            <a:prstDash val="solid"/>
            <a:round/>
            <a:headEnd type="none" w="med" len="med"/>
            <a:tailEnd type="none" w="med" len="med"/>
          </a:ln>
        </p:spPr>
      </p:cxnSp>
      <p:pic>
        <p:nvPicPr>
          <p:cNvPr id="201" name="Google Shape;201;p19"/>
          <p:cNvPicPr preferRelativeResize="0"/>
          <p:nvPr/>
        </p:nvPicPr>
        <p:blipFill>
          <a:blip r:embed="rId3">
            <a:alphaModFix/>
          </a:blip>
          <a:stretch>
            <a:fillRect/>
          </a:stretch>
        </p:blipFill>
        <p:spPr>
          <a:xfrm>
            <a:off x="479000" y="292225"/>
            <a:ext cx="1181775" cy="775600"/>
          </a:xfrm>
          <a:prstGeom prst="rect">
            <a:avLst/>
          </a:prstGeom>
          <a:noFill/>
          <a:ln>
            <a:noFill/>
          </a:ln>
        </p:spPr>
      </p:pic>
      <p:sp>
        <p:nvSpPr>
          <p:cNvPr id="202" name="Google Shape;202;p19"/>
          <p:cNvSpPr txBox="1"/>
          <p:nvPr/>
        </p:nvSpPr>
        <p:spPr>
          <a:xfrm>
            <a:off x="2604400" y="1110375"/>
            <a:ext cx="5870100" cy="31401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Char char="●"/>
            </a:pPr>
            <a:r>
              <a:rPr lang="en" sz="1600"/>
              <a:t>Data cleaning is the process of fixing or removing incorrect, corrupted, incorrectly formatted, duplicate, or incomplete data within a dataset. </a:t>
            </a:r>
            <a:endParaRPr sz="1600"/>
          </a:p>
          <a:p>
            <a:pPr marL="457200" lvl="0" indent="-330200" algn="l" rtl="0">
              <a:spcBef>
                <a:spcPts val="0"/>
              </a:spcBef>
              <a:spcAft>
                <a:spcPts val="0"/>
              </a:spcAft>
              <a:buSzPts val="1600"/>
              <a:buChar char="●"/>
            </a:pPr>
            <a:r>
              <a:rPr lang="en" sz="1600"/>
              <a:t>Some time when combining multiple data sources, there are many opportunities for data to be duplicated or mislabeled. If data is incorrect, outcomes and algorithms are unreliable, even though they may look correct. </a:t>
            </a:r>
            <a:endParaRPr sz="1600"/>
          </a:p>
          <a:p>
            <a:pPr marL="457200" lvl="0" indent="-330200" algn="l" rtl="0">
              <a:spcBef>
                <a:spcPts val="0"/>
              </a:spcBef>
              <a:spcAft>
                <a:spcPts val="0"/>
              </a:spcAft>
              <a:buSzPts val="1600"/>
              <a:buChar char="●"/>
            </a:pPr>
            <a:r>
              <a:rPr lang="en" sz="1600"/>
              <a:t>There is no one absolute way to prescribe the exact steps in the data cleaning process because the processes will vary from dataset to dataset. But it is crucial to establish a template for your data cleaning process so you know you are doing it the right way every time.</a:t>
            </a:r>
            <a:endParaRPr sz="1600">
              <a:latin typeface="Calibri"/>
              <a:ea typeface="Calibri"/>
              <a:cs typeface="Calibri"/>
              <a:sym typeface="Calibri"/>
            </a:endParaRPr>
          </a:p>
        </p:txBody>
      </p:sp>
      <p:sp>
        <p:nvSpPr>
          <p:cNvPr id="203" name="Google Shape;203;p19"/>
          <p:cNvSpPr txBox="1"/>
          <p:nvPr/>
        </p:nvSpPr>
        <p:spPr>
          <a:xfrm>
            <a:off x="367400" y="4506675"/>
            <a:ext cx="107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Calibri"/>
                <a:ea typeface="Calibri"/>
                <a:cs typeface="Calibri"/>
                <a:sym typeface="Calibri"/>
              </a:rPr>
              <a:t>Continue…</a:t>
            </a:r>
            <a:endParaRPr>
              <a:latin typeface="Calibri"/>
              <a:ea typeface="Calibri"/>
              <a:cs typeface="Calibri"/>
              <a:sym typeface="Calibri"/>
            </a:endParaRPr>
          </a:p>
        </p:txBody>
      </p:sp>
      <p:pic>
        <p:nvPicPr>
          <p:cNvPr id="204" name="Google Shape;204;p19"/>
          <p:cNvPicPr preferRelativeResize="0"/>
          <p:nvPr/>
        </p:nvPicPr>
        <p:blipFill>
          <a:blip r:embed="rId4">
            <a:alphaModFix amt="49000"/>
          </a:blip>
          <a:stretch>
            <a:fillRect/>
          </a:stretch>
        </p:blipFill>
        <p:spPr>
          <a:xfrm>
            <a:off x="408225" y="1200150"/>
            <a:ext cx="2261500" cy="3050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10" name="Google Shape;210;p20"/>
          <p:cNvSpPr txBox="1">
            <a:spLocks noGrp="1"/>
          </p:cNvSpPr>
          <p:nvPr>
            <p:ph type="title"/>
          </p:nvPr>
        </p:nvSpPr>
        <p:spPr>
          <a:xfrm>
            <a:off x="1660775" y="339525"/>
            <a:ext cx="6692100" cy="681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2"/>
                </a:solidFill>
              </a:rPr>
              <a:t>Data Cleaning</a:t>
            </a:r>
            <a:endParaRPr>
              <a:solidFill>
                <a:schemeClr val="dk2"/>
              </a:solidFill>
            </a:endParaRPr>
          </a:p>
        </p:txBody>
      </p:sp>
      <p:cxnSp>
        <p:nvCxnSpPr>
          <p:cNvPr id="211" name="Google Shape;211;p20"/>
          <p:cNvCxnSpPr/>
          <p:nvPr/>
        </p:nvCxnSpPr>
        <p:spPr>
          <a:xfrm>
            <a:off x="922550" y="1020525"/>
            <a:ext cx="7625400" cy="0"/>
          </a:xfrm>
          <a:prstGeom prst="straightConnector1">
            <a:avLst/>
          </a:prstGeom>
          <a:noFill/>
          <a:ln w="9525" cap="flat" cmpd="sng">
            <a:solidFill>
              <a:schemeClr val="dk2"/>
            </a:solidFill>
            <a:prstDash val="solid"/>
            <a:round/>
            <a:headEnd type="none" w="med" len="med"/>
            <a:tailEnd type="none" w="med" len="med"/>
          </a:ln>
        </p:spPr>
      </p:cxnSp>
      <p:pic>
        <p:nvPicPr>
          <p:cNvPr id="212" name="Google Shape;212;p20"/>
          <p:cNvPicPr preferRelativeResize="0"/>
          <p:nvPr/>
        </p:nvPicPr>
        <p:blipFill>
          <a:blip r:embed="rId3">
            <a:alphaModFix/>
          </a:blip>
          <a:stretch>
            <a:fillRect/>
          </a:stretch>
        </p:blipFill>
        <p:spPr>
          <a:xfrm>
            <a:off x="479000" y="292225"/>
            <a:ext cx="1181775" cy="775600"/>
          </a:xfrm>
          <a:prstGeom prst="rect">
            <a:avLst/>
          </a:prstGeom>
          <a:noFill/>
          <a:ln>
            <a:noFill/>
          </a:ln>
        </p:spPr>
      </p:pic>
      <p:grpSp>
        <p:nvGrpSpPr>
          <p:cNvPr id="213" name="Google Shape;213;p20"/>
          <p:cNvGrpSpPr/>
          <p:nvPr/>
        </p:nvGrpSpPr>
        <p:grpSpPr>
          <a:xfrm rot="-392">
            <a:off x="2873782" y="1020613"/>
            <a:ext cx="3323114" cy="3387795"/>
            <a:chOff x="2675582" y="676586"/>
            <a:chExt cx="3793942" cy="3790328"/>
          </a:xfrm>
        </p:grpSpPr>
        <p:sp>
          <p:nvSpPr>
            <p:cNvPr id="214" name="Google Shape;214;p20"/>
            <p:cNvSpPr/>
            <p:nvPr/>
          </p:nvSpPr>
          <p:spPr>
            <a:xfrm rot="-7199815">
              <a:off x="3183352" y="1184485"/>
              <a:ext cx="2774659" cy="2774659"/>
            </a:xfrm>
            <a:prstGeom prst="blockArc">
              <a:avLst>
                <a:gd name="adj1" fmla="val 12622480"/>
                <a:gd name="adj2" fmla="val 18176457"/>
                <a:gd name="adj3" fmla="val 20786"/>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rot="-1799815">
              <a:off x="3183352" y="1184357"/>
              <a:ext cx="2774659" cy="2774659"/>
            </a:xfrm>
            <a:prstGeom prst="blockArc">
              <a:avLst>
                <a:gd name="adj1" fmla="val 12622480"/>
                <a:gd name="adj2" fmla="val 18176457"/>
                <a:gd name="adj3" fmla="val 20786"/>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0"/>
            <p:cNvSpPr/>
            <p:nvPr/>
          </p:nvSpPr>
          <p:spPr>
            <a:xfrm rot="3600185">
              <a:off x="3187094" y="1184439"/>
              <a:ext cx="2774659" cy="2774659"/>
            </a:xfrm>
            <a:prstGeom prst="blockArc">
              <a:avLst>
                <a:gd name="adj1" fmla="val 12564381"/>
                <a:gd name="adj2" fmla="val 18346131"/>
                <a:gd name="adj3" fmla="val 20844"/>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p:nvPr/>
          </p:nvSpPr>
          <p:spPr>
            <a:xfrm rot="9000185">
              <a:off x="3185977" y="1184485"/>
              <a:ext cx="2774659" cy="2774659"/>
            </a:xfrm>
            <a:prstGeom prst="blockArc">
              <a:avLst>
                <a:gd name="adj1" fmla="val 12622480"/>
                <a:gd name="adj2" fmla="val 18081133"/>
                <a:gd name="adj3" fmla="val 20809"/>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0"/>
            <p:cNvGrpSpPr/>
            <p:nvPr/>
          </p:nvGrpSpPr>
          <p:grpSpPr>
            <a:xfrm rot="5400000">
              <a:off x="5379663" y="2278951"/>
              <a:ext cx="585001" cy="585472"/>
              <a:chOff x="1967628" y="812211"/>
              <a:chExt cx="588000" cy="588000"/>
            </a:xfrm>
          </p:grpSpPr>
          <p:sp>
            <p:nvSpPr>
              <p:cNvPr id="219" name="Google Shape;219;p20"/>
              <p:cNvSpPr/>
              <p:nvPr/>
            </p:nvSpPr>
            <p:spPr>
              <a:xfrm rot="39023">
                <a:off x="1970909" y="815492"/>
                <a:ext cx="581437" cy="581437"/>
              </a:xfrm>
              <a:prstGeom prst="pie">
                <a:avLst>
                  <a:gd name="adj1" fmla="val 6190354"/>
                  <a:gd name="adj2" fmla="val 14996165"/>
                </a:avLst>
              </a:prstGeom>
              <a:solidFill>
                <a:srgbClr val="1B786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0"/>
              <p:cNvSpPr/>
              <p:nvPr/>
            </p:nvSpPr>
            <p:spPr>
              <a:xfrm rot="10800000">
                <a:off x="1970875" y="815525"/>
                <a:ext cx="581400" cy="581400"/>
              </a:xfrm>
              <a:prstGeom prst="pie">
                <a:avLst>
                  <a:gd name="adj1" fmla="val 4028252"/>
                  <a:gd name="adj2" fmla="val 17183677"/>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20"/>
            <p:cNvGrpSpPr/>
            <p:nvPr/>
          </p:nvGrpSpPr>
          <p:grpSpPr>
            <a:xfrm rot="10800000">
              <a:off x="4280709" y="3378529"/>
              <a:ext cx="585001" cy="585472"/>
              <a:chOff x="1967628" y="812211"/>
              <a:chExt cx="588000" cy="588000"/>
            </a:xfrm>
          </p:grpSpPr>
          <p:sp>
            <p:nvSpPr>
              <p:cNvPr id="222" name="Google Shape;222;p20"/>
              <p:cNvSpPr/>
              <p:nvPr/>
            </p:nvSpPr>
            <p:spPr>
              <a:xfrm rot="39023">
                <a:off x="1970909" y="815492"/>
                <a:ext cx="581437" cy="581437"/>
              </a:xfrm>
              <a:prstGeom prst="pie">
                <a:avLst>
                  <a:gd name="adj1" fmla="val 6190354"/>
                  <a:gd name="adj2" fmla="val 14996165"/>
                </a:avLst>
              </a:prstGeom>
              <a:solidFill>
                <a:srgbClr val="1D7E7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0"/>
              <p:cNvSpPr/>
              <p:nvPr/>
            </p:nvSpPr>
            <p:spPr>
              <a:xfrm rot="10800000">
                <a:off x="1970875" y="815525"/>
                <a:ext cx="581400" cy="581400"/>
              </a:xfrm>
              <a:prstGeom prst="pie">
                <a:avLst>
                  <a:gd name="adj1" fmla="val 4028252"/>
                  <a:gd name="adj2" fmla="val 17183677"/>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20"/>
            <p:cNvGrpSpPr/>
            <p:nvPr/>
          </p:nvGrpSpPr>
          <p:grpSpPr>
            <a:xfrm rot="-5400000">
              <a:off x="3179922" y="2281478"/>
              <a:ext cx="585001" cy="585472"/>
              <a:chOff x="1967628" y="812211"/>
              <a:chExt cx="588000" cy="588000"/>
            </a:xfrm>
          </p:grpSpPr>
          <p:sp>
            <p:nvSpPr>
              <p:cNvPr id="225" name="Google Shape;225;p20"/>
              <p:cNvSpPr/>
              <p:nvPr/>
            </p:nvSpPr>
            <p:spPr>
              <a:xfrm rot="39023">
                <a:off x="1970909" y="815492"/>
                <a:ext cx="581437" cy="581437"/>
              </a:xfrm>
              <a:prstGeom prst="pie">
                <a:avLst>
                  <a:gd name="adj1" fmla="val 6190354"/>
                  <a:gd name="adj2" fmla="val 14996165"/>
                </a:avLst>
              </a:prstGeom>
              <a:solidFill>
                <a:srgbClr val="1F887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0"/>
              <p:cNvSpPr/>
              <p:nvPr/>
            </p:nvSpPr>
            <p:spPr>
              <a:xfrm rot="10800000">
                <a:off x="1970875" y="815525"/>
                <a:ext cx="581400" cy="581400"/>
              </a:xfrm>
              <a:prstGeom prst="pie">
                <a:avLst>
                  <a:gd name="adj1" fmla="val 4028252"/>
                  <a:gd name="adj2" fmla="val 17183677"/>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20"/>
            <p:cNvSpPr txBox="1"/>
            <p:nvPr/>
          </p:nvSpPr>
          <p:spPr>
            <a:xfrm>
              <a:off x="3214513"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sp>
          <p:nvSpPr>
            <p:cNvPr id="228" name="Google Shape;228;p20"/>
            <p:cNvSpPr txBox="1"/>
            <p:nvPr/>
          </p:nvSpPr>
          <p:spPr>
            <a:xfrm>
              <a:off x="4335750" y="3460301"/>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229" name="Google Shape;229;p20"/>
            <p:cNvSpPr txBox="1"/>
            <p:nvPr/>
          </p:nvSpPr>
          <p:spPr>
            <a:xfrm>
              <a:off x="5419402"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230" name="Google Shape;230;p20"/>
            <p:cNvGrpSpPr/>
            <p:nvPr/>
          </p:nvGrpSpPr>
          <p:grpSpPr>
            <a:xfrm>
              <a:off x="4261689" y="1180926"/>
              <a:ext cx="585001" cy="585530"/>
              <a:chOff x="1967628" y="812211"/>
              <a:chExt cx="588000" cy="588000"/>
            </a:xfrm>
          </p:grpSpPr>
          <p:sp>
            <p:nvSpPr>
              <p:cNvPr id="231" name="Google Shape;231;p20"/>
              <p:cNvSpPr/>
              <p:nvPr/>
            </p:nvSpPr>
            <p:spPr>
              <a:xfrm rot="39023">
                <a:off x="1970909" y="815492"/>
                <a:ext cx="581437" cy="581437"/>
              </a:xfrm>
              <a:prstGeom prst="pie">
                <a:avLst>
                  <a:gd name="adj1" fmla="val 6190354"/>
                  <a:gd name="adj2" fmla="val 14996165"/>
                </a:avLst>
              </a:prstGeom>
              <a:solidFill>
                <a:srgbClr val="155B5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0"/>
              <p:cNvSpPr/>
              <p:nvPr/>
            </p:nvSpPr>
            <p:spPr>
              <a:xfrm rot="10800000">
                <a:off x="1970875" y="815525"/>
                <a:ext cx="581400" cy="581400"/>
              </a:xfrm>
              <a:prstGeom prst="pie">
                <a:avLst>
                  <a:gd name="adj1" fmla="val 4028252"/>
                  <a:gd name="adj2" fmla="val 17183677"/>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20"/>
            <p:cNvSpPr txBox="1"/>
            <p:nvPr/>
          </p:nvSpPr>
          <p:spPr>
            <a:xfrm>
              <a:off x="4335750" y="1254446"/>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grpSp>
        <p:nvGrpSpPr>
          <p:cNvPr id="234" name="Google Shape;234;p20"/>
          <p:cNvGrpSpPr/>
          <p:nvPr/>
        </p:nvGrpSpPr>
        <p:grpSpPr>
          <a:xfrm>
            <a:off x="323488" y="1170475"/>
            <a:ext cx="3464603" cy="1289700"/>
            <a:chOff x="323500" y="1170475"/>
            <a:chExt cx="3362713" cy="1289700"/>
          </a:xfrm>
        </p:grpSpPr>
        <p:sp>
          <p:nvSpPr>
            <p:cNvPr id="235" name="Google Shape;235;p20"/>
            <p:cNvSpPr txBox="1"/>
            <p:nvPr/>
          </p:nvSpPr>
          <p:spPr>
            <a:xfrm>
              <a:off x="323500" y="1170475"/>
              <a:ext cx="29994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Handling the Null values in dataset</a:t>
              </a:r>
              <a:endParaRPr sz="1750">
                <a:solidFill>
                  <a:srgbClr val="D5D5D5"/>
                </a:solidFill>
                <a:highlight>
                  <a:srgbClr val="383838"/>
                </a:highlight>
                <a:latin typeface="Roboto"/>
                <a:ea typeface="Roboto"/>
                <a:cs typeface="Roboto"/>
                <a:sym typeface="Roboto"/>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0"/>
                </a:spcAft>
                <a:buNone/>
              </a:pPr>
              <a:r>
                <a:rPr lang="en" sz="900"/>
                <a:t>The first step is to detect the count/percentage of missing values in every column of the dataset. This will help us an idea about the distribution of missing values.</a:t>
              </a:r>
              <a:endParaRPr sz="900"/>
            </a:p>
          </p:txBody>
        </p:sp>
        <p:cxnSp>
          <p:nvCxnSpPr>
            <p:cNvPr id="236" name="Google Shape;236;p20"/>
            <p:cNvCxnSpPr/>
            <p:nvPr/>
          </p:nvCxnSpPr>
          <p:spPr>
            <a:xfrm rot="10800000">
              <a:off x="2641913" y="1760300"/>
              <a:ext cx="1044300" cy="0"/>
            </a:xfrm>
            <a:prstGeom prst="straightConnector1">
              <a:avLst/>
            </a:prstGeom>
            <a:noFill/>
            <a:ln w="9525" cap="flat" cmpd="sng">
              <a:solidFill>
                <a:srgbClr val="1F887E"/>
              </a:solidFill>
              <a:prstDash val="solid"/>
              <a:round/>
              <a:headEnd type="none" w="sm" len="sm"/>
              <a:tailEnd type="oval" w="med" len="med"/>
            </a:ln>
          </p:spPr>
        </p:cxnSp>
      </p:grpSp>
      <p:grpSp>
        <p:nvGrpSpPr>
          <p:cNvPr id="237" name="Google Shape;237;p20"/>
          <p:cNvGrpSpPr/>
          <p:nvPr/>
        </p:nvGrpSpPr>
        <p:grpSpPr>
          <a:xfrm>
            <a:off x="274500" y="2828275"/>
            <a:ext cx="3678413" cy="1289700"/>
            <a:chOff x="274500" y="2828275"/>
            <a:chExt cx="3678413" cy="1289700"/>
          </a:xfrm>
        </p:grpSpPr>
        <p:sp>
          <p:nvSpPr>
            <p:cNvPr id="238" name="Google Shape;238;p20"/>
            <p:cNvSpPr txBox="1"/>
            <p:nvPr/>
          </p:nvSpPr>
          <p:spPr>
            <a:xfrm>
              <a:off x="274500" y="2828275"/>
              <a:ext cx="25992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Converted the few of columns for EDA analysis</a:t>
              </a:r>
              <a:endParaRPr sz="1750">
                <a:solidFill>
                  <a:srgbClr val="D5D5D5"/>
                </a:solidFill>
                <a:highlight>
                  <a:srgbClr val="383838"/>
                </a:highlight>
                <a:latin typeface="Roboto"/>
                <a:ea typeface="Roboto"/>
                <a:cs typeface="Roboto"/>
                <a:sym typeface="Roboto"/>
              </a:endParaRPr>
            </a:p>
            <a:p>
              <a:pPr marL="0" lvl="0" indent="0" algn="r" rtl="0">
                <a:spcBef>
                  <a:spcPts val="0"/>
                </a:spcBef>
                <a:spcAft>
                  <a:spcPts val="0"/>
                </a:spcAft>
                <a:buNone/>
              </a:pPr>
              <a:endParaRPr sz="800" b="1">
                <a:latin typeface="Roboto"/>
                <a:ea typeface="Roboto"/>
                <a:cs typeface="Roboto"/>
                <a:sym typeface="Roboto"/>
              </a:endParaRPr>
            </a:p>
            <a:p>
              <a:pPr marL="0" lvl="0" indent="0" algn="r" rtl="0">
                <a:spcBef>
                  <a:spcPts val="0"/>
                </a:spcBef>
                <a:spcAft>
                  <a:spcPts val="1600"/>
                </a:spcAft>
                <a:buNone/>
              </a:pPr>
              <a:r>
                <a:rPr lang="en" sz="900"/>
                <a:t>As some of feature column are non-numerical value so its converted the categorical variables the into numerical for ease analysis</a:t>
              </a:r>
              <a:r>
                <a:rPr lang="en" sz="800">
                  <a:latin typeface="Roboto"/>
                  <a:ea typeface="Roboto"/>
                  <a:cs typeface="Roboto"/>
                  <a:sym typeface="Roboto"/>
                </a:rPr>
                <a:t>.</a:t>
              </a:r>
              <a:endParaRPr sz="800" b="1">
                <a:latin typeface="Roboto"/>
                <a:ea typeface="Roboto"/>
                <a:cs typeface="Roboto"/>
                <a:sym typeface="Roboto"/>
              </a:endParaRPr>
            </a:p>
          </p:txBody>
        </p:sp>
        <p:cxnSp>
          <p:nvCxnSpPr>
            <p:cNvPr id="239" name="Google Shape;239;p20"/>
            <p:cNvCxnSpPr/>
            <p:nvPr/>
          </p:nvCxnSpPr>
          <p:spPr>
            <a:xfrm rot="10800000">
              <a:off x="2641913" y="3399600"/>
              <a:ext cx="1311000" cy="0"/>
            </a:xfrm>
            <a:prstGeom prst="straightConnector1">
              <a:avLst/>
            </a:prstGeom>
            <a:noFill/>
            <a:ln w="9525" cap="flat" cmpd="sng">
              <a:solidFill>
                <a:srgbClr val="1D7E74"/>
              </a:solidFill>
              <a:prstDash val="solid"/>
              <a:round/>
              <a:headEnd type="none" w="sm" len="sm"/>
              <a:tailEnd type="oval" w="med" len="med"/>
            </a:ln>
          </p:spPr>
        </p:cxnSp>
      </p:grpSp>
      <p:grpSp>
        <p:nvGrpSpPr>
          <p:cNvPr id="240" name="Google Shape;240;p20"/>
          <p:cNvGrpSpPr/>
          <p:nvPr/>
        </p:nvGrpSpPr>
        <p:grpSpPr>
          <a:xfrm>
            <a:off x="5209825" y="1170525"/>
            <a:ext cx="3610575" cy="1179560"/>
            <a:chOff x="5209825" y="1060352"/>
            <a:chExt cx="3610575" cy="1289700"/>
          </a:xfrm>
        </p:grpSpPr>
        <p:sp>
          <p:nvSpPr>
            <p:cNvPr id="241" name="Google Shape;241;p20"/>
            <p:cNvSpPr txBox="1"/>
            <p:nvPr/>
          </p:nvSpPr>
          <p:spPr>
            <a:xfrm>
              <a:off x="6196900" y="1060352"/>
              <a:ext cx="26235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Handling Duplicates</a:t>
              </a:r>
              <a:endParaRPr sz="1200" b="1">
                <a:latin typeface="Roboto"/>
                <a:ea typeface="Roboto"/>
                <a:cs typeface="Roboto"/>
                <a:sym typeface="Roboto"/>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0"/>
                </a:spcAft>
                <a:buNone/>
              </a:pPr>
              <a:r>
                <a:rPr lang="en" sz="900"/>
                <a:t>Removed unwanted observations from your dataset, including duplicate observations or irrelevant observations. </a:t>
              </a:r>
              <a:endParaRPr sz="300" b="1">
                <a:latin typeface="Roboto"/>
                <a:ea typeface="Roboto"/>
                <a:cs typeface="Roboto"/>
                <a:sym typeface="Roboto"/>
              </a:endParaRPr>
            </a:p>
          </p:txBody>
        </p:sp>
        <p:cxnSp>
          <p:nvCxnSpPr>
            <p:cNvPr id="242" name="Google Shape;242;p20"/>
            <p:cNvCxnSpPr/>
            <p:nvPr/>
          </p:nvCxnSpPr>
          <p:spPr>
            <a:xfrm>
              <a:off x="5209825" y="1660590"/>
              <a:ext cx="1286700" cy="0"/>
            </a:xfrm>
            <a:prstGeom prst="straightConnector1">
              <a:avLst/>
            </a:prstGeom>
            <a:noFill/>
            <a:ln w="9525" cap="flat" cmpd="sng">
              <a:solidFill>
                <a:srgbClr val="155B54"/>
              </a:solidFill>
              <a:prstDash val="solid"/>
              <a:round/>
              <a:headEnd type="none" w="sm" len="sm"/>
              <a:tailEnd type="oval" w="med" len="med"/>
            </a:ln>
          </p:spPr>
        </p:cxnSp>
      </p:grpSp>
      <p:grpSp>
        <p:nvGrpSpPr>
          <p:cNvPr id="243" name="Google Shape;243;p20"/>
          <p:cNvGrpSpPr/>
          <p:nvPr/>
        </p:nvGrpSpPr>
        <p:grpSpPr>
          <a:xfrm>
            <a:off x="5209825" y="3020450"/>
            <a:ext cx="3610875" cy="1289700"/>
            <a:chOff x="5209825" y="3020450"/>
            <a:chExt cx="3610875" cy="1289700"/>
          </a:xfrm>
        </p:grpSpPr>
        <p:sp>
          <p:nvSpPr>
            <p:cNvPr id="244" name="Google Shape;244;p20"/>
            <p:cNvSpPr txBox="1"/>
            <p:nvPr/>
          </p:nvSpPr>
          <p:spPr>
            <a:xfrm>
              <a:off x="6196900" y="3020450"/>
              <a:ext cx="26238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Quick Check for Outliers</a:t>
              </a:r>
              <a:endParaRPr sz="1750">
                <a:solidFill>
                  <a:srgbClr val="D5D5D5"/>
                </a:solidFill>
                <a:highlight>
                  <a:srgbClr val="383838"/>
                </a:highlight>
                <a:latin typeface="Roboto"/>
                <a:ea typeface="Roboto"/>
                <a:cs typeface="Roboto"/>
                <a:sym typeface="Roboto"/>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0"/>
                </a:spcAft>
                <a:buNone/>
              </a:pPr>
              <a:r>
                <a:rPr lang="en" sz="900"/>
                <a:t>On studying the dataset further, it was found that there was a data with some kind of weird anomaly. Let us find out the row in the data and purge it.</a:t>
              </a:r>
              <a:endParaRPr sz="300" b="1">
                <a:latin typeface="Roboto"/>
                <a:ea typeface="Roboto"/>
                <a:cs typeface="Roboto"/>
                <a:sym typeface="Roboto"/>
              </a:endParaRPr>
            </a:p>
          </p:txBody>
        </p:sp>
        <p:cxnSp>
          <p:nvCxnSpPr>
            <p:cNvPr id="245" name="Google Shape;245;p20"/>
            <p:cNvCxnSpPr/>
            <p:nvPr/>
          </p:nvCxnSpPr>
          <p:spPr>
            <a:xfrm>
              <a:off x="5209825" y="3525850"/>
              <a:ext cx="1286700" cy="0"/>
            </a:xfrm>
            <a:prstGeom prst="straightConnector1">
              <a:avLst/>
            </a:prstGeom>
            <a:noFill/>
            <a:ln w="9525" cap="flat" cmpd="sng">
              <a:solidFill>
                <a:srgbClr val="1B786E"/>
              </a:solidFill>
              <a:prstDash val="solid"/>
              <a:round/>
              <a:headEnd type="none" w="sm" len="sm"/>
              <a:tailEnd type="oval" w="med" len="med"/>
            </a:ln>
          </p:spPr>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1" name="Google Shape;251;p21"/>
          <p:cNvSpPr txBox="1">
            <a:spLocks noGrp="1"/>
          </p:cNvSpPr>
          <p:nvPr>
            <p:ph type="title"/>
          </p:nvPr>
        </p:nvSpPr>
        <p:spPr>
          <a:xfrm>
            <a:off x="1734250" y="2298950"/>
            <a:ext cx="6692100" cy="681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2"/>
                </a:solidFill>
              </a:rPr>
              <a:t>Exploratory Data Analysis (EDA)</a:t>
            </a:r>
            <a:endParaRPr>
              <a:solidFill>
                <a:schemeClr val="dk2"/>
              </a:solidFill>
            </a:endParaRPr>
          </a:p>
        </p:txBody>
      </p:sp>
      <p:pic>
        <p:nvPicPr>
          <p:cNvPr id="252" name="Google Shape;252;p21"/>
          <p:cNvPicPr preferRelativeResize="0"/>
          <p:nvPr/>
        </p:nvPicPr>
        <p:blipFill>
          <a:blip r:embed="rId3">
            <a:alphaModFix/>
          </a:blip>
          <a:stretch>
            <a:fillRect/>
          </a:stretch>
        </p:blipFill>
        <p:spPr>
          <a:xfrm>
            <a:off x="7715250" y="342900"/>
            <a:ext cx="1045025" cy="775600"/>
          </a:xfrm>
          <a:prstGeom prst="rect">
            <a:avLst/>
          </a:prstGeom>
          <a:noFill/>
          <a:ln>
            <a:noFill/>
          </a:ln>
        </p:spPr>
      </p:pic>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2007</Words>
  <Application>Microsoft Office PowerPoint</Application>
  <PresentationFormat>On-screen Show (16:9)</PresentationFormat>
  <Paragraphs>130</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Roboto</vt:lpstr>
      <vt:lpstr>Montserrat</vt:lpstr>
      <vt:lpstr>Nunito</vt:lpstr>
      <vt:lpstr>Arial</vt:lpstr>
      <vt:lpstr>Calibri</vt:lpstr>
      <vt:lpstr>Shift</vt:lpstr>
      <vt:lpstr>Capstone Project Google Play Store Apps Exploratory Data Analysis</vt:lpstr>
      <vt:lpstr>Why did I choose the google play store for analysis?</vt:lpstr>
      <vt:lpstr>PowerPoint Presentation</vt:lpstr>
      <vt:lpstr>Explore the Structure of the Datasets</vt:lpstr>
      <vt:lpstr>Explore the Structure of the Datasets</vt:lpstr>
      <vt:lpstr>Explore the Structure of the Datasets</vt:lpstr>
      <vt:lpstr>Data Cleaning</vt:lpstr>
      <vt:lpstr>Data Cleaning</vt:lpstr>
      <vt:lpstr>Exploratory Data Analysis (EDA)</vt:lpstr>
      <vt:lpstr>BIVARIATE ANALYSIS</vt:lpstr>
      <vt:lpstr>Does the size of the app affect the ratings and number of installs?</vt:lpstr>
      <vt:lpstr>2. Which category has the higher in size apps and how are they rated?</vt:lpstr>
      <vt:lpstr>3. Does the sizes of paid apps and free apps vary?</vt:lpstr>
      <vt:lpstr>4. Does the App prices affect rating and number of installs?</vt:lpstr>
      <vt:lpstr>5. How is the Price trend across category?</vt:lpstr>
      <vt:lpstr>6. How is the Rating Distribution?</vt:lpstr>
      <vt:lpstr>7. Basic Sentiment Analysis from User Reviews dataset</vt:lpstr>
      <vt:lpstr>7. Sentiment Polarity By Type (Free/Paid)</vt:lpstr>
      <vt:lpstr>Aha!  My discoveries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Google Play Store Apps Exploratory Data Analysis</dc:title>
  <cp:lastModifiedBy>Nameet  Dalal</cp:lastModifiedBy>
  <cp:revision>2</cp:revision>
  <dcterms:modified xsi:type="dcterms:W3CDTF">2022-10-11T14:37:44Z</dcterms:modified>
</cp:coreProperties>
</file>